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8288000" cy="10287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Montserrat" charset="0"/>
      <p:regular r:id="rId23"/>
    </p:embeddedFont>
    <p:embeddedFont>
      <p:font typeface="Montserrat Italics" charset="0"/>
      <p:regular r:id="rId24"/>
    </p:embeddedFont>
    <p:embeddedFont>
      <p:font typeface="Montserrat Ultra-Bold" charset="0"/>
      <p:regular r:id="rId25"/>
    </p:embeddedFont>
    <p:embeddedFont>
      <p:font typeface="Montserrat Bold Italics" charset="0"/>
      <p:regular r:id="rId26"/>
    </p:embeddedFont>
    <p:embeddedFont>
      <p:font typeface="Montserrat Classic" charset="0"/>
      <p:regular r:id="rId27"/>
    </p:embeddedFont>
    <p:embeddedFont>
      <p:font typeface="Agency FB" pitchFamily="34" charset="0"/>
      <p:regular r:id="rId28"/>
      <p:bold r:id="rId29"/>
    </p:embeddedFont>
    <p:embeddedFont>
      <p:font typeface="Montserrat Bold" charset="0"/>
      <p:regular r:id="rId30"/>
    </p:embeddedFont>
    <p:embeddedFont>
      <p:font typeface="Montserrat Ultra-Bold Italics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2780" autoAdjust="0"/>
  </p:normalViewPr>
  <p:slideViewPr>
    <p:cSldViewPr>
      <p:cViewPr>
        <p:scale>
          <a:sx n="20" d="100"/>
          <a:sy n="20" d="100"/>
        </p:scale>
        <p:origin x="-2244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sv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3.svg"/><Relationship Id="rId7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3.sv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7020778">
            <a:off x="-4438361" y="-2140021"/>
            <a:ext cx="14157324" cy="15270071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 rot="3821479">
            <a:off x="-3406597" y="-1824022"/>
            <a:ext cx="10093339" cy="14392243"/>
          </a:xfrm>
          <a:prstGeom prst="rect">
            <a:avLst/>
          </a:prstGeom>
          <a:solidFill>
            <a:srgbClr val="263F6B"/>
          </a:solidFill>
        </p:spPr>
      </p:sp>
      <p:sp>
        <p:nvSpPr>
          <p:cNvPr id="9" name="Freeform 9"/>
          <p:cNvSpPr/>
          <p:nvPr/>
        </p:nvSpPr>
        <p:spPr>
          <a:xfrm>
            <a:off x="5785651" y="9744766"/>
            <a:ext cx="2082913" cy="344627"/>
          </a:xfrm>
          <a:custGeom>
            <a:avLst/>
            <a:gdLst/>
            <a:ahLst/>
            <a:cxnLst/>
            <a:rect l="l" t="t" r="r" b="b"/>
            <a:pathLst>
              <a:path w="2082913" h="344627">
                <a:moveTo>
                  <a:pt x="0" y="0"/>
                </a:moveTo>
                <a:lnTo>
                  <a:pt x="2082912" y="0"/>
                </a:lnTo>
                <a:lnTo>
                  <a:pt x="2082912" y="344627"/>
                </a:lnTo>
                <a:lnTo>
                  <a:pt x="0" y="344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464147" y="0"/>
            <a:ext cx="3104448" cy="489907"/>
          </a:xfrm>
          <a:custGeom>
            <a:avLst/>
            <a:gdLst/>
            <a:ahLst/>
            <a:cxnLst/>
            <a:rect l="l" t="t" r="r" b="b"/>
            <a:pathLst>
              <a:path w="3870280" h="1959635">
                <a:moveTo>
                  <a:pt x="0" y="0"/>
                </a:moveTo>
                <a:lnTo>
                  <a:pt x="3870280" y="0"/>
                </a:lnTo>
                <a:lnTo>
                  <a:pt x="3870280" y="1959636"/>
                </a:lnTo>
                <a:lnTo>
                  <a:pt x="0" y="1959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-5723021" y="3816900"/>
            <a:ext cx="14015755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338"/>
              </a:lnSpc>
            </a:pPr>
            <a:r>
              <a:rPr lang="en-US" sz="14986" spc="-884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UPT</a:t>
            </a:r>
            <a:r>
              <a:rPr lang="en-US" sz="14986" spc="-884" dirty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. </a:t>
            </a:r>
            <a:r>
              <a:rPr lang="en-US" sz="14986" spc="-884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PMHP</a:t>
            </a:r>
            <a:endParaRPr lang="en-US" sz="14986" spc="-884" dirty="0">
              <a:solidFill>
                <a:srgbClr val="FFFFFF"/>
              </a:solidFill>
              <a:latin typeface="Montserrat Ultra-Bold Italics"/>
              <a:ea typeface="Montserrat Ultra-Bold Italics"/>
              <a:cs typeface="Montserrat Ultra-Bold Italics"/>
              <a:sym typeface="Montserrat Ultra-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-5867400" y="6224898"/>
            <a:ext cx="1173480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23"/>
              </a:lnSpc>
            </a:pPr>
            <a:r>
              <a:rPr lang="en-US" sz="3600" spc="4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DINAS KELAUTAN DAN PERIKANAN PROV RIAU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443074" y="961954"/>
            <a:ext cx="2083147" cy="350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11"/>
              </a:lnSpc>
            </a:pPr>
            <a:r>
              <a:rPr lang="en-US" sz="2665" spc="53" dirty="0">
                <a:solidFill>
                  <a:srgbClr val="FFFFF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LP-1363-DN</a:t>
            </a:r>
          </a:p>
        </p:txBody>
      </p:sp>
      <p:pic>
        <p:nvPicPr>
          <p:cNvPr id="15" name="Picture 2" descr="C:\Users\globa\Downloads\WhatsApp Image 2026-06-11 at 15.11.5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07" y="-130245"/>
            <a:ext cx="12583350" cy="113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-843"/>
            <a:ext cx="1219200" cy="1497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98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279037" y="4889519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6827807" y="2827307"/>
            <a:ext cx="4632387" cy="4632387"/>
          </a:xfrm>
          <a:custGeom>
            <a:avLst/>
            <a:gdLst/>
            <a:ahLst/>
            <a:cxnLst/>
            <a:rect l="l" t="t" r="r" b="b"/>
            <a:pathLst>
              <a:path w="4632387" h="4632387">
                <a:moveTo>
                  <a:pt x="0" y="0"/>
                </a:moveTo>
                <a:lnTo>
                  <a:pt x="4632386" y="0"/>
                </a:lnTo>
                <a:lnTo>
                  <a:pt x="4632386" y="4632386"/>
                </a:lnTo>
                <a:lnTo>
                  <a:pt x="0" y="4632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6194" y="304786"/>
            <a:ext cx="5712511" cy="3215667"/>
          </a:xfrm>
          <a:custGeom>
            <a:avLst/>
            <a:gdLst/>
            <a:ahLst/>
            <a:cxnLst/>
            <a:rect l="l" t="t" r="r" b="b"/>
            <a:pathLst>
              <a:path w="5712511" h="3215667">
                <a:moveTo>
                  <a:pt x="0" y="0"/>
                </a:moveTo>
                <a:lnTo>
                  <a:pt x="5712511" y="0"/>
                </a:lnTo>
                <a:lnTo>
                  <a:pt x="5712511" y="3215668"/>
                </a:lnTo>
                <a:lnTo>
                  <a:pt x="0" y="3215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37069" y="3777629"/>
            <a:ext cx="4324236" cy="3253988"/>
          </a:xfrm>
          <a:custGeom>
            <a:avLst/>
            <a:gdLst/>
            <a:ahLst/>
            <a:cxnLst/>
            <a:rect l="l" t="t" r="r" b="b"/>
            <a:pathLst>
              <a:path w="4324236" h="3253988">
                <a:moveTo>
                  <a:pt x="0" y="0"/>
                </a:moveTo>
                <a:lnTo>
                  <a:pt x="4324236" y="0"/>
                </a:lnTo>
                <a:lnTo>
                  <a:pt x="4324236" y="3253988"/>
                </a:lnTo>
                <a:lnTo>
                  <a:pt x="0" y="32539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072047" y="361453"/>
            <a:ext cx="5854127" cy="3295386"/>
          </a:xfrm>
          <a:custGeom>
            <a:avLst/>
            <a:gdLst/>
            <a:ahLst/>
            <a:cxnLst/>
            <a:rect l="l" t="t" r="r" b="b"/>
            <a:pathLst>
              <a:path w="5854127" h="3295386">
                <a:moveTo>
                  <a:pt x="0" y="0"/>
                </a:moveTo>
                <a:lnTo>
                  <a:pt x="5854127" y="0"/>
                </a:lnTo>
                <a:lnTo>
                  <a:pt x="5854127" y="3295385"/>
                </a:lnTo>
                <a:lnTo>
                  <a:pt x="0" y="32953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8094" y="7284981"/>
            <a:ext cx="6273929" cy="2827189"/>
          </a:xfrm>
          <a:custGeom>
            <a:avLst/>
            <a:gdLst/>
            <a:ahLst/>
            <a:cxnLst/>
            <a:rect l="l" t="t" r="r" b="b"/>
            <a:pathLst>
              <a:path w="6273929" h="2827189">
                <a:moveTo>
                  <a:pt x="0" y="0"/>
                </a:moveTo>
                <a:lnTo>
                  <a:pt x="6273929" y="0"/>
                </a:lnTo>
                <a:lnTo>
                  <a:pt x="6273929" y="2827189"/>
                </a:lnTo>
                <a:lnTo>
                  <a:pt x="0" y="28271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66310" y="3909302"/>
            <a:ext cx="3989590" cy="3122315"/>
          </a:xfrm>
          <a:custGeom>
            <a:avLst/>
            <a:gdLst/>
            <a:ahLst/>
            <a:cxnLst/>
            <a:rect l="l" t="t" r="r" b="b"/>
            <a:pathLst>
              <a:path w="3989590" h="3122315">
                <a:moveTo>
                  <a:pt x="0" y="0"/>
                </a:moveTo>
                <a:lnTo>
                  <a:pt x="3989590" y="0"/>
                </a:lnTo>
                <a:lnTo>
                  <a:pt x="3989590" y="3122315"/>
                </a:lnTo>
                <a:lnTo>
                  <a:pt x="0" y="31223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11" r="-201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89945" y="7284981"/>
            <a:ext cx="4681997" cy="2635574"/>
          </a:xfrm>
          <a:custGeom>
            <a:avLst/>
            <a:gdLst/>
            <a:ahLst/>
            <a:cxnLst/>
            <a:rect l="l" t="t" r="r" b="b"/>
            <a:pathLst>
              <a:path w="4681997" h="2635574">
                <a:moveTo>
                  <a:pt x="0" y="0"/>
                </a:moveTo>
                <a:lnTo>
                  <a:pt x="4681997" y="0"/>
                </a:lnTo>
                <a:lnTo>
                  <a:pt x="4681997" y="2635574"/>
                </a:lnTo>
                <a:lnTo>
                  <a:pt x="0" y="26355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418604" y="4327258"/>
            <a:ext cx="5450792" cy="198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</a:pPr>
            <a:r>
              <a:rPr lang="en-US" sz="5254" spc="-309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ASSESMENT AKREDITASI DARI KAN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37171" y="733685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67771" y="9258300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00" y="9591065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AutoShape 6"/>
          <p:cNvSpPr/>
          <p:nvPr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Freeform 7"/>
          <p:cNvSpPr/>
          <p:nvPr/>
        </p:nvSpPr>
        <p:spPr>
          <a:xfrm>
            <a:off x="440725" y="2024637"/>
            <a:ext cx="6031336" cy="3118863"/>
          </a:xfrm>
          <a:custGeom>
            <a:avLst/>
            <a:gdLst/>
            <a:ahLst/>
            <a:cxnLst/>
            <a:rect l="l" t="t" r="r" b="b"/>
            <a:pathLst>
              <a:path w="6031336" h="3118863">
                <a:moveTo>
                  <a:pt x="0" y="0"/>
                </a:moveTo>
                <a:lnTo>
                  <a:pt x="6031337" y="0"/>
                </a:lnTo>
                <a:lnTo>
                  <a:pt x="6031337" y="3118863"/>
                </a:lnTo>
                <a:lnTo>
                  <a:pt x="0" y="3118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57" r="-735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0725" y="5526480"/>
            <a:ext cx="6031336" cy="3397339"/>
          </a:xfrm>
          <a:custGeom>
            <a:avLst/>
            <a:gdLst/>
            <a:ahLst/>
            <a:cxnLst/>
            <a:rect l="l" t="t" r="r" b="b"/>
            <a:pathLst>
              <a:path w="6031336" h="3397339">
                <a:moveTo>
                  <a:pt x="0" y="0"/>
                </a:moveTo>
                <a:lnTo>
                  <a:pt x="6031337" y="0"/>
                </a:lnTo>
                <a:lnTo>
                  <a:pt x="6031337" y="3397339"/>
                </a:lnTo>
                <a:lnTo>
                  <a:pt x="0" y="33973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866408" y="2602759"/>
            <a:ext cx="2675186" cy="5934556"/>
          </a:xfrm>
          <a:custGeom>
            <a:avLst/>
            <a:gdLst/>
            <a:ahLst/>
            <a:cxnLst/>
            <a:rect l="l" t="t" r="r" b="b"/>
            <a:pathLst>
              <a:path w="2675186" h="5934556">
                <a:moveTo>
                  <a:pt x="0" y="0"/>
                </a:moveTo>
                <a:lnTo>
                  <a:pt x="2675187" y="0"/>
                </a:lnTo>
                <a:lnTo>
                  <a:pt x="2675187" y="5934556"/>
                </a:lnTo>
                <a:lnTo>
                  <a:pt x="0" y="59345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626088" y="2596650"/>
            <a:ext cx="2638671" cy="5853551"/>
          </a:xfrm>
          <a:custGeom>
            <a:avLst/>
            <a:gdLst/>
            <a:ahLst/>
            <a:cxnLst/>
            <a:rect l="l" t="t" r="r" b="b"/>
            <a:pathLst>
              <a:path w="2638671" h="5853551">
                <a:moveTo>
                  <a:pt x="0" y="0"/>
                </a:moveTo>
                <a:lnTo>
                  <a:pt x="2638671" y="0"/>
                </a:lnTo>
                <a:lnTo>
                  <a:pt x="2638671" y="5853551"/>
                </a:lnTo>
                <a:lnTo>
                  <a:pt x="0" y="58535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79995" y="2602759"/>
            <a:ext cx="4144443" cy="5847442"/>
          </a:xfrm>
          <a:custGeom>
            <a:avLst/>
            <a:gdLst/>
            <a:ahLst/>
            <a:cxnLst/>
            <a:rect l="l" t="t" r="r" b="b"/>
            <a:pathLst>
              <a:path w="4144443" h="5847442">
                <a:moveTo>
                  <a:pt x="0" y="0"/>
                </a:moveTo>
                <a:lnTo>
                  <a:pt x="4144443" y="0"/>
                </a:lnTo>
                <a:lnTo>
                  <a:pt x="4144443" y="5847442"/>
                </a:lnTo>
                <a:lnTo>
                  <a:pt x="0" y="58474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074" r="-307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58489" y="995492"/>
            <a:ext cx="12707919" cy="692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3"/>
              </a:lnSpc>
            </a:pPr>
            <a:r>
              <a:rPr lang="en-US" sz="5340" spc="-315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KEGIATAN PENGUJIAN MIKROBIOLOGI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37171" y="733685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67771" y="9258300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00" y="9591065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AutoShape 6"/>
          <p:cNvSpPr/>
          <p:nvPr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Freeform 7"/>
          <p:cNvSpPr/>
          <p:nvPr/>
        </p:nvSpPr>
        <p:spPr>
          <a:xfrm>
            <a:off x="2774500" y="2668181"/>
            <a:ext cx="2969644" cy="6590119"/>
          </a:xfrm>
          <a:custGeom>
            <a:avLst/>
            <a:gdLst/>
            <a:ahLst/>
            <a:cxnLst/>
            <a:rect l="l" t="t" r="r" b="b"/>
            <a:pathLst>
              <a:path w="2969644" h="6590119">
                <a:moveTo>
                  <a:pt x="0" y="0"/>
                </a:moveTo>
                <a:lnTo>
                  <a:pt x="2969644" y="0"/>
                </a:lnTo>
                <a:lnTo>
                  <a:pt x="2969644" y="6590119"/>
                </a:lnTo>
                <a:lnTo>
                  <a:pt x="0" y="659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29894" y="2668181"/>
            <a:ext cx="2970702" cy="6590119"/>
          </a:xfrm>
          <a:custGeom>
            <a:avLst/>
            <a:gdLst/>
            <a:ahLst/>
            <a:cxnLst/>
            <a:rect l="l" t="t" r="r" b="b"/>
            <a:pathLst>
              <a:path w="2970702" h="6590119">
                <a:moveTo>
                  <a:pt x="0" y="0"/>
                </a:moveTo>
                <a:lnTo>
                  <a:pt x="2970702" y="0"/>
                </a:lnTo>
                <a:lnTo>
                  <a:pt x="2970702" y="6590119"/>
                </a:lnTo>
                <a:lnTo>
                  <a:pt x="0" y="65901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286346" y="2668181"/>
            <a:ext cx="2970702" cy="6590119"/>
          </a:xfrm>
          <a:custGeom>
            <a:avLst/>
            <a:gdLst/>
            <a:ahLst/>
            <a:cxnLst/>
            <a:rect l="l" t="t" r="r" b="b"/>
            <a:pathLst>
              <a:path w="2970702" h="6590119">
                <a:moveTo>
                  <a:pt x="0" y="0"/>
                </a:moveTo>
                <a:lnTo>
                  <a:pt x="2970702" y="0"/>
                </a:lnTo>
                <a:lnTo>
                  <a:pt x="2970702" y="6590119"/>
                </a:lnTo>
                <a:lnTo>
                  <a:pt x="0" y="65901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542798" y="2668181"/>
            <a:ext cx="2970702" cy="6590119"/>
          </a:xfrm>
          <a:custGeom>
            <a:avLst/>
            <a:gdLst/>
            <a:ahLst/>
            <a:cxnLst/>
            <a:rect l="l" t="t" r="r" b="b"/>
            <a:pathLst>
              <a:path w="2970702" h="6590119">
                <a:moveTo>
                  <a:pt x="0" y="0"/>
                </a:moveTo>
                <a:lnTo>
                  <a:pt x="2970702" y="0"/>
                </a:lnTo>
                <a:lnTo>
                  <a:pt x="2970702" y="6590119"/>
                </a:lnTo>
                <a:lnTo>
                  <a:pt x="0" y="65901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58489" y="976442"/>
            <a:ext cx="15100811" cy="113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51"/>
              </a:lnSpc>
            </a:pPr>
            <a:r>
              <a:rPr lang="en-US" sz="4440" spc="-261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KEGIATAN PENGUJIAN MIKROBIOLOGI </a:t>
            </a:r>
          </a:p>
          <a:p>
            <a:pPr algn="l">
              <a:lnSpc>
                <a:spcPts val="4351"/>
              </a:lnSpc>
            </a:pPr>
            <a:r>
              <a:rPr lang="en-US" sz="4440" spc="-261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(VERIFIKASI BIAKAN MURNI BAKTERI E-COLI)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615175" y="4465219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37171" y="733685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67771" y="9258300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00" y="9591065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AutoShape 6"/>
          <p:cNvSpPr/>
          <p:nvPr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Freeform 7"/>
          <p:cNvSpPr/>
          <p:nvPr/>
        </p:nvSpPr>
        <p:spPr>
          <a:xfrm>
            <a:off x="230449" y="3108473"/>
            <a:ext cx="6285673" cy="4728987"/>
          </a:xfrm>
          <a:custGeom>
            <a:avLst/>
            <a:gdLst/>
            <a:ahLst/>
            <a:cxnLst/>
            <a:rect l="l" t="t" r="r" b="b"/>
            <a:pathLst>
              <a:path w="6285673" h="4728987">
                <a:moveTo>
                  <a:pt x="0" y="0"/>
                </a:moveTo>
                <a:lnTo>
                  <a:pt x="6285673" y="0"/>
                </a:lnTo>
                <a:lnTo>
                  <a:pt x="6285673" y="4728987"/>
                </a:lnTo>
                <a:lnTo>
                  <a:pt x="0" y="472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77620" y="3108473"/>
            <a:ext cx="3557824" cy="4728987"/>
          </a:xfrm>
          <a:custGeom>
            <a:avLst/>
            <a:gdLst/>
            <a:ahLst/>
            <a:cxnLst/>
            <a:rect l="l" t="t" r="r" b="b"/>
            <a:pathLst>
              <a:path w="3557824" h="4728987">
                <a:moveTo>
                  <a:pt x="0" y="0"/>
                </a:moveTo>
                <a:lnTo>
                  <a:pt x="3557824" y="0"/>
                </a:lnTo>
                <a:lnTo>
                  <a:pt x="3557824" y="4728987"/>
                </a:lnTo>
                <a:lnTo>
                  <a:pt x="0" y="47289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69245" y="3108473"/>
            <a:ext cx="3557824" cy="4728987"/>
          </a:xfrm>
          <a:custGeom>
            <a:avLst/>
            <a:gdLst/>
            <a:ahLst/>
            <a:cxnLst/>
            <a:rect l="l" t="t" r="r" b="b"/>
            <a:pathLst>
              <a:path w="3557824" h="4728987">
                <a:moveTo>
                  <a:pt x="0" y="0"/>
                </a:moveTo>
                <a:lnTo>
                  <a:pt x="3557824" y="0"/>
                </a:lnTo>
                <a:lnTo>
                  <a:pt x="3557824" y="4728987"/>
                </a:lnTo>
                <a:lnTo>
                  <a:pt x="0" y="47289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63772" y="3108473"/>
            <a:ext cx="3557824" cy="4728987"/>
          </a:xfrm>
          <a:custGeom>
            <a:avLst/>
            <a:gdLst/>
            <a:ahLst/>
            <a:cxnLst/>
            <a:rect l="l" t="t" r="r" b="b"/>
            <a:pathLst>
              <a:path w="3557824" h="4728987">
                <a:moveTo>
                  <a:pt x="0" y="0"/>
                </a:moveTo>
                <a:lnTo>
                  <a:pt x="3557823" y="0"/>
                </a:lnTo>
                <a:lnTo>
                  <a:pt x="3557823" y="4728987"/>
                </a:lnTo>
                <a:lnTo>
                  <a:pt x="0" y="47289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58489" y="985967"/>
            <a:ext cx="12707919" cy="72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1"/>
              </a:lnSpc>
            </a:pPr>
            <a:r>
              <a:rPr lang="en-US" sz="5440" spc="-320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KEGIATAN PENGUJIAN KIMIA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37171" y="733685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67771" y="9258300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00" y="9591065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AutoShape 6"/>
          <p:cNvSpPr/>
          <p:nvPr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Freeform 7"/>
          <p:cNvSpPr/>
          <p:nvPr/>
        </p:nvSpPr>
        <p:spPr>
          <a:xfrm>
            <a:off x="14235707" y="2404153"/>
            <a:ext cx="4603220" cy="6137627"/>
          </a:xfrm>
          <a:custGeom>
            <a:avLst/>
            <a:gdLst/>
            <a:ahLst/>
            <a:cxnLst/>
            <a:rect l="l" t="t" r="r" b="b"/>
            <a:pathLst>
              <a:path w="4603220" h="6137627">
                <a:moveTo>
                  <a:pt x="0" y="0"/>
                </a:moveTo>
                <a:lnTo>
                  <a:pt x="4603220" y="0"/>
                </a:lnTo>
                <a:lnTo>
                  <a:pt x="4603220" y="6137627"/>
                </a:lnTo>
                <a:lnTo>
                  <a:pt x="0" y="6137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492096" y="2404153"/>
            <a:ext cx="4721842" cy="6106584"/>
          </a:xfrm>
          <a:custGeom>
            <a:avLst/>
            <a:gdLst/>
            <a:ahLst/>
            <a:cxnLst/>
            <a:rect l="l" t="t" r="r" b="b"/>
            <a:pathLst>
              <a:path w="4721842" h="6106584">
                <a:moveTo>
                  <a:pt x="0" y="0"/>
                </a:moveTo>
                <a:lnTo>
                  <a:pt x="4721842" y="0"/>
                </a:lnTo>
                <a:lnTo>
                  <a:pt x="4721842" y="6106585"/>
                </a:lnTo>
                <a:lnTo>
                  <a:pt x="0" y="61065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10" t="-6007" r="-141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06917" y="2435196"/>
            <a:ext cx="4579938" cy="6106584"/>
          </a:xfrm>
          <a:custGeom>
            <a:avLst/>
            <a:gdLst/>
            <a:ahLst/>
            <a:cxnLst/>
            <a:rect l="l" t="t" r="r" b="b"/>
            <a:pathLst>
              <a:path w="4579938" h="6106584">
                <a:moveTo>
                  <a:pt x="0" y="0"/>
                </a:moveTo>
                <a:lnTo>
                  <a:pt x="4579938" y="0"/>
                </a:lnTo>
                <a:lnTo>
                  <a:pt x="4579938" y="6106584"/>
                </a:lnTo>
                <a:lnTo>
                  <a:pt x="0" y="61065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433013" y="2404153"/>
            <a:ext cx="4579938" cy="6106584"/>
          </a:xfrm>
          <a:custGeom>
            <a:avLst/>
            <a:gdLst/>
            <a:ahLst/>
            <a:cxnLst/>
            <a:rect l="l" t="t" r="r" b="b"/>
            <a:pathLst>
              <a:path w="4579938" h="6106584">
                <a:moveTo>
                  <a:pt x="0" y="0"/>
                </a:moveTo>
                <a:lnTo>
                  <a:pt x="4579938" y="0"/>
                </a:lnTo>
                <a:lnTo>
                  <a:pt x="4579938" y="6106585"/>
                </a:lnTo>
                <a:lnTo>
                  <a:pt x="0" y="6106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58489" y="995492"/>
            <a:ext cx="13213351" cy="692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3"/>
              </a:lnSpc>
            </a:pPr>
            <a:r>
              <a:rPr lang="en-US" sz="5340" spc="-315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KEGIATAN PENGUJIAN ORGANOLEPTIK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37171" y="733685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67771" y="9258300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00" y="9591065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AutoShape 6"/>
          <p:cNvSpPr/>
          <p:nvPr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Freeform 7"/>
          <p:cNvSpPr/>
          <p:nvPr/>
        </p:nvSpPr>
        <p:spPr>
          <a:xfrm>
            <a:off x="790440" y="1897183"/>
            <a:ext cx="5151027" cy="3863270"/>
          </a:xfrm>
          <a:custGeom>
            <a:avLst/>
            <a:gdLst/>
            <a:ahLst/>
            <a:cxnLst/>
            <a:rect l="l" t="t" r="r" b="b"/>
            <a:pathLst>
              <a:path w="5151027" h="3863270">
                <a:moveTo>
                  <a:pt x="0" y="0"/>
                </a:moveTo>
                <a:lnTo>
                  <a:pt x="5151026" y="0"/>
                </a:lnTo>
                <a:lnTo>
                  <a:pt x="5151026" y="3863270"/>
                </a:lnTo>
                <a:lnTo>
                  <a:pt x="0" y="3863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72099" y="3469392"/>
            <a:ext cx="5151027" cy="3863270"/>
          </a:xfrm>
          <a:custGeom>
            <a:avLst/>
            <a:gdLst/>
            <a:ahLst/>
            <a:cxnLst/>
            <a:rect l="l" t="t" r="r" b="b"/>
            <a:pathLst>
              <a:path w="5151027" h="3863270">
                <a:moveTo>
                  <a:pt x="0" y="0"/>
                </a:moveTo>
                <a:lnTo>
                  <a:pt x="5151026" y="0"/>
                </a:lnTo>
                <a:lnTo>
                  <a:pt x="5151026" y="3863270"/>
                </a:lnTo>
                <a:lnTo>
                  <a:pt x="0" y="3863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46124" y="5284167"/>
            <a:ext cx="5151027" cy="3863270"/>
          </a:xfrm>
          <a:custGeom>
            <a:avLst/>
            <a:gdLst/>
            <a:ahLst/>
            <a:cxnLst/>
            <a:rect l="l" t="t" r="r" b="b"/>
            <a:pathLst>
              <a:path w="5151027" h="3863270">
                <a:moveTo>
                  <a:pt x="0" y="0"/>
                </a:moveTo>
                <a:lnTo>
                  <a:pt x="5151026" y="0"/>
                </a:lnTo>
                <a:lnTo>
                  <a:pt x="5151026" y="3863270"/>
                </a:lnTo>
                <a:lnTo>
                  <a:pt x="0" y="3863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58489" y="995492"/>
            <a:ext cx="13778246" cy="692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3"/>
              </a:lnSpc>
            </a:pPr>
            <a:r>
              <a:rPr lang="en-US" sz="5340" spc="-315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KEGIATAN PREPARASI SAMPEL/CONTOH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37171" y="733685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67771" y="9258300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00" y="9591065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AutoShape 6"/>
          <p:cNvSpPr/>
          <p:nvPr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Freeform 7"/>
          <p:cNvSpPr/>
          <p:nvPr/>
        </p:nvSpPr>
        <p:spPr>
          <a:xfrm>
            <a:off x="4063623" y="3390878"/>
            <a:ext cx="3595238" cy="4793650"/>
          </a:xfrm>
          <a:custGeom>
            <a:avLst/>
            <a:gdLst/>
            <a:ahLst/>
            <a:cxnLst/>
            <a:rect l="l" t="t" r="r" b="b"/>
            <a:pathLst>
              <a:path w="3595238" h="4793650">
                <a:moveTo>
                  <a:pt x="0" y="0"/>
                </a:moveTo>
                <a:lnTo>
                  <a:pt x="3595238" y="0"/>
                </a:lnTo>
                <a:lnTo>
                  <a:pt x="3595238" y="4793651"/>
                </a:lnTo>
                <a:lnTo>
                  <a:pt x="0" y="47936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96466" y="3390878"/>
            <a:ext cx="6391534" cy="4793650"/>
          </a:xfrm>
          <a:custGeom>
            <a:avLst/>
            <a:gdLst/>
            <a:ahLst/>
            <a:cxnLst/>
            <a:rect l="l" t="t" r="r" b="b"/>
            <a:pathLst>
              <a:path w="6391534" h="4793650">
                <a:moveTo>
                  <a:pt x="0" y="0"/>
                </a:moveTo>
                <a:lnTo>
                  <a:pt x="6391534" y="0"/>
                </a:lnTo>
                <a:lnTo>
                  <a:pt x="6391534" y="4793651"/>
                </a:lnTo>
                <a:lnTo>
                  <a:pt x="0" y="47936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980045" y="3390878"/>
            <a:ext cx="3595238" cy="4793650"/>
          </a:xfrm>
          <a:custGeom>
            <a:avLst/>
            <a:gdLst/>
            <a:ahLst/>
            <a:cxnLst/>
            <a:rect l="l" t="t" r="r" b="b"/>
            <a:pathLst>
              <a:path w="3595238" h="4793650">
                <a:moveTo>
                  <a:pt x="0" y="0"/>
                </a:moveTo>
                <a:lnTo>
                  <a:pt x="3595238" y="0"/>
                </a:lnTo>
                <a:lnTo>
                  <a:pt x="3595238" y="4793651"/>
                </a:lnTo>
                <a:lnTo>
                  <a:pt x="0" y="47936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171" y="3390878"/>
            <a:ext cx="3606473" cy="4793650"/>
          </a:xfrm>
          <a:custGeom>
            <a:avLst/>
            <a:gdLst/>
            <a:ahLst/>
            <a:cxnLst/>
            <a:rect l="l" t="t" r="r" b="b"/>
            <a:pathLst>
              <a:path w="3606473" h="4793650">
                <a:moveTo>
                  <a:pt x="0" y="0"/>
                </a:moveTo>
                <a:lnTo>
                  <a:pt x="3606473" y="0"/>
                </a:lnTo>
                <a:lnTo>
                  <a:pt x="3606473" y="4793651"/>
                </a:lnTo>
                <a:lnTo>
                  <a:pt x="0" y="47936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202180" y="1123950"/>
            <a:ext cx="15150967" cy="150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4040" spc="-238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KEGIATAN PEMELIHARAAN PANELIS STANDAR UNTUK MENINGKATKAN KOMPETENSI PANELIS DALAM PENGUJIAN ORGANOLEPTIK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7595141" y="-1329041"/>
            <a:ext cx="15996401" cy="162306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5476242" y="9258300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1028700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949817" y="5274670"/>
            <a:ext cx="7988414" cy="3630734"/>
            <a:chOff x="0" y="0"/>
            <a:chExt cx="7620000" cy="3463290"/>
          </a:xfrm>
        </p:grpSpPr>
        <p:sp>
          <p:nvSpPr>
            <p:cNvPr id="8" name="Freeform 8"/>
            <p:cNvSpPr/>
            <p:nvPr/>
          </p:nvSpPr>
          <p:spPr>
            <a:xfrm>
              <a:off x="466090" y="466090"/>
              <a:ext cx="6687820" cy="2531110"/>
            </a:xfrm>
            <a:custGeom>
              <a:avLst/>
              <a:gdLst/>
              <a:ahLst/>
              <a:cxnLst/>
              <a:rect l="l" t="t" r="r" b="b"/>
              <a:pathLst>
                <a:path w="6687820" h="2531110">
                  <a:moveTo>
                    <a:pt x="0" y="0"/>
                  </a:moveTo>
                  <a:lnTo>
                    <a:pt x="0" y="2531110"/>
                  </a:lnTo>
                  <a:lnTo>
                    <a:pt x="6687820" y="2531110"/>
                  </a:lnTo>
                  <a:lnTo>
                    <a:pt x="6687820" y="0"/>
                  </a:lnTo>
                  <a:close/>
                </a:path>
              </a:pathLst>
            </a:custGeom>
            <a:blipFill>
              <a:blip r:embed="rId6"/>
              <a:stretch>
                <a:fillRect t="-38691" b="-10044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7620000" cy="3462020"/>
            </a:xfrm>
            <a:custGeom>
              <a:avLst/>
              <a:gdLst/>
              <a:ahLst/>
              <a:cxnLst/>
              <a:rect l="l" t="t" r="r" b="b"/>
              <a:pathLst>
                <a:path w="7620000" h="3462020">
                  <a:moveTo>
                    <a:pt x="388620" y="388620"/>
                  </a:moveTo>
                  <a:lnTo>
                    <a:pt x="388620" y="3074670"/>
                  </a:lnTo>
                  <a:lnTo>
                    <a:pt x="7231380" y="3074670"/>
                  </a:lnTo>
                  <a:lnTo>
                    <a:pt x="7231380" y="388620"/>
                  </a:lnTo>
                  <a:lnTo>
                    <a:pt x="388620" y="388620"/>
                  </a:lnTo>
                  <a:close/>
                  <a:moveTo>
                    <a:pt x="201930" y="0"/>
                  </a:moveTo>
                  <a:lnTo>
                    <a:pt x="490220" y="0"/>
                  </a:lnTo>
                  <a:cubicBezTo>
                    <a:pt x="490220" y="111760"/>
                    <a:pt x="580390" y="201930"/>
                    <a:pt x="692150" y="201930"/>
                  </a:cubicBezTo>
                  <a:cubicBezTo>
                    <a:pt x="803910" y="201930"/>
                    <a:pt x="895350" y="111760"/>
                    <a:pt x="895350" y="0"/>
                  </a:cubicBezTo>
                  <a:lnTo>
                    <a:pt x="1183640" y="0"/>
                  </a:lnTo>
                  <a:cubicBezTo>
                    <a:pt x="1183640" y="111760"/>
                    <a:pt x="1273810" y="201930"/>
                    <a:pt x="1385570" y="201930"/>
                  </a:cubicBezTo>
                  <a:cubicBezTo>
                    <a:pt x="1497330" y="201930"/>
                    <a:pt x="1587500" y="111760"/>
                    <a:pt x="1587500" y="0"/>
                  </a:cubicBezTo>
                  <a:lnTo>
                    <a:pt x="1875790" y="0"/>
                  </a:lnTo>
                  <a:cubicBezTo>
                    <a:pt x="1875790" y="111760"/>
                    <a:pt x="1965960" y="201930"/>
                    <a:pt x="2077720" y="201930"/>
                  </a:cubicBezTo>
                  <a:cubicBezTo>
                    <a:pt x="2189480" y="201930"/>
                    <a:pt x="2279650" y="111760"/>
                    <a:pt x="2279650" y="0"/>
                  </a:cubicBezTo>
                  <a:lnTo>
                    <a:pt x="2567940" y="0"/>
                  </a:lnTo>
                  <a:cubicBezTo>
                    <a:pt x="2567940" y="111760"/>
                    <a:pt x="2658110" y="201930"/>
                    <a:pt x="2769870" y="201930"/>
                  </a:cubicBezTo>
                  <a:cubicBezTo>
                    <a:pt x="2881630" y="201930"/>
                    <a:pt x="2973070" y="111760"/>
                    <a:pt x="2973070" y="0"/>
                  </a:cubicBezTo>
                  <a:lnTo>
                    <a:pt x="3261360" y="0"/>
                  </a:lnTo>
                  <a:cubicBezTo>
                    <a:pt x="3261360" y="111760"/>
                    <a:pt x="3351530" y="201930"/>
                    <a:pt x="3463290" y="201930"/>
                  </a:cubicBezTo>
                  <a:cubicBezTo>
                    <a:pt x="3575050" y="201930"/>
                    <a:pt x="3665220" y="111760"/>
                    <a:pt x="3665220" y="0"/>
                  </a:cubicBezTo>
                  <a:lnTo>
                    <a:pt x="3953510" y="0"/>
                  </a:lnTo>
                  <a:cubicBezTo>
                    <a:pt x="3953510" y="111760"/>
                    <a:pt x="4043680" y="201930"/>
                    <a:pt x="4155440" y="201930"/>
                  </a:cubicBezTo>
                  <a:cubicBezTo>
                    <a:pt x="4267200" y="201930"/>
                    <a:pt x="4357370" y="111760"/>
                    <a:pt x="4357370" y="0"/>
                  </a:cubicBezTo>
                  <a:lnTo>
                    <a:pt x="4645660" y="0"/>
                  </a:lnTo>
                  <a:cubicBezTo>
                    <a:pt x="4645660" y="111760"/>
                    <a:pt x="4735830" y="201930"/>
                    <a:pt x="4847590" y="201930"/>
                  </a:cubicBezTo>
                  <a:cubicBezTo>
                    <a:pt x="4959350" y="201930"/>
                    <a:pt x="5049520" y="111760"/>
                    <a:pt x="5049520" y="0"/>
                  </a:cubicBezTo>
                  <a:lnTo>
                    <a:pt x="5337810" y="0"/>
                  </a:lnTo>
                  <a:cubicBezTo>
                    <a:pt x="5337810" y="111760"/>
                    <a:pt x="5427980" y="201930"/>
                    <a:pt x="5539740" y="201930"/>
                  </a:cubicBezTo>
                  <a:cubicBezTo>
                    <a:pt x="5651500" y="201930"/>
                    <a:pt x="5741670" y="111760"/>
                    <a:pt x="5741670" y="0"/>
                  </a:cubicBezTo>
                  <a:lnTo>
                    <a:pt x="6032500" y="0"/>
                  </a:lnTo>
                  <a:cubicBezTo>
                    <a:pt x="6032500" y="111760"/>
                    <a:pt x="6122670" y="201930"/>
                    <a:pt x="6234430" y="201930"/>
                  </a:cubicBezTo>
                  <a:cubicBezTo>
                    <a:pt x="6346190" y="201930"/>
                    <a:pt x="6436360" y="111760"/>
                    <a:pt x="6436360" y="0"/>
                  </a:cubicBezTo>
                  <a:lnTo>
                    <a:pt x="6724650" y="0"/>
                  </a:lnTo>
                  <a:cubicBezTo>
                    <a:pt x="6724650" y="111760"/>
                    <a:pt x="6814820" y="201930"/>
                    <a:pt x="6926580" y="201930"/>
                  </a:cubicBezTo>
                  <a:cubicBezTo>
                    <a:pt x="7038341" y="201930"/>
                    <a:pt x="7128510" y="111760"/>
                    <a:pt x="7128510" y="0"/>
                  </a:cubicBezTo>
                  <a:lnTo>
                    <a:pt x="7416800" y="0"/>
                  </a:lnTo>
                  <a:cubicBezTo>
                    <a:pt x="7416800" y="111760"/>
                    <a:pt x="7506970" y="201930"/>
                    <a:pt x="7618730" y="201930"/>
                  </a:cubicBezTo>
                  <a:lnTo>
                    <a:pt x="7618730" y="490220"/>
                  </a:lnTo>
                  <a:cubicBezTo>
                    <a:pt x="7506970" y="490220"/>
                    <a:pt x="7416800" y="580390"/>
                    <a:pt x="7416800" y="692150"/>
                  </a:cubicBezTo>
                  <a:cubicBezTo>
                    <a:pt x="7416800" y="803910"/>
                    <a:pt x="7506970" y="894080"/>
                    <a:pt x="7618730" y="894080"/>
                  </a:cubicBezTo>
                  <a:lnTo>
                    <a:pt x="7618730" y="1182370"/>
                  </a:lnTo>
                  <a:cubicBezTo>
                    <a:pt x="7506970" y="1182370"/>
                    <a:pt x="7416800" y="1272540"/>
                    <a:pt x="7416800" y="1384300"/>
                  </a:cubicBezTo>
                  <a:cubicBezTo>
                    <a:pt x="7416800" y="1496060"/>
                    <a:pt x="7508240" y="1587500"/>
                    <a:pt x="7620000" y="1587500"/>
                  </a:cubicBezTo>
                  <a:lnTo>
                    <a:pt x="7620000" y="1875790"/>
                  </a:lnTo>
                  <a:cubicBezTo>
                    <a:pt x="7508240" y="1875790"/>
                    <a:pt x="7418070" y="1965960"/>
                    <a:pt x="7418070" y="2077720"/>
                  </a:cubicBezTo>
                  <a:cubicBezTo>
                    <a:pt x="7418070" y="2189480"/>
                    <a:pt x="7508239" y="2279650"/>
                    <a:pt x="7620000" y="2279650"/>
                  </a:cubicBezTo>
                  <a:lnTo>
                    <a:pt x="7620000" y="2567940"/>
                  </a:lnTo>
                  <a:cubicBezTo>
                    <a:pt x="7508240" y="2567940"/>
                    <a:pt x="7418070" y="2658110"/>
                    <a:pt x="7418070" y="2769870"/>
                  </a:cubicBezTo>
                  <a:cubicBezTo>
                    <a:pt x="7418070" y="2881630"/>
                    <a:pt x="7508240" y="2971800"/>
                    <a:pt x="7620000" y="2971800"/>
                  </a:cubicBezTo>
                  <a:lnTo>
                    <a:pt x="7620000" y="3260090"/>
                  </a:lnTo>
                  <a:cubicBezTo>
                    <a:pt x="7508240" y="3260090"/>
                    <a:pt x="7418070" y="3350260"/>
                    <a:pt x="7418070" y="3462020"/>
                  </a:cubicBezTo>
                  <a:lnTo>
                    <a:pt x="7129780" y="3462020"/>
                  </a:lnTo>
                  <a:cubicBezTo>
                    <a:pt x="7129780" y="3350260"/>
                    <a:pt x="7039610" y="3260090"/>
                    <a:pt x="6927849" y="3260090"/>
                  </a:cubicBezTo>
                  <a:cubicBezTo>
                    <a:pt x="6816089" y="3260090"/>
                    <a:pt x="6725919" y="3350260"/>
                    <a:pt x="6725919" y="3462020"/>
                  </a:cubicBezTo>
                  <a:lnTo>
                    <a:pt x="6437629" y="3462020"/>
                  </a:lnTo>
                  <a:cubicBezTo>
                    <a:pt x="6437629" y="3350260"/>
                    <a:pt x="6347459" y="3260090"/>
                    <a:pt x="6235699" y="3260090"/>
                  </a:cubicBezTo>
                  <a:cubicBezTo>
                    <a:pt x="6123939" y="3260090"/>
                    <a:pt x="6033769" y="3350260"/>
                    <a:pt x="6033769" y="3462020"/>
                  </a:cubicBezTo>
                  <a:lnTo>
                    <a:pt x="5745479" y="3462020"/>
                  </a:lnTo>
                  <a:cubicBezTo>
                    <a:pt x="5745479" y="3350260"/>
                    <a:pt x="5655309" y="3260090"/>
                    <a:pt x="5543549" y="3260090"/>
                  </a:cubicBezTo>
                  <a:cubicBezTo>
                    <a:pt x="5431789" y="3260090"/>
                    <a:pt x="5341619" y="3350260"/>
                    <a:pt x="5341619" y="3462020"/>
                  </a:cubicBezTo>
                  <a:lnTo>
                    <a:pt x="5053329" y="3462020"/>
                  </a:lnTo>
                  <a:cubicBezTo>
                    <a:pt x="5053329" y="3350260"/>
                    <a:pt x="4963159" y="3260090"/>
                    <a:pt x="4851399" y="3260090"/>
                  </a:cubicBezTo>
                  <a:cubicBezTo>
                    <a:pt x="4739639" y="3260090"/>
                    <a:pt x="4649469" y="3350260"/>
                    <a:pt x="4649469" y="3462020"/>
                  </a:cubicBezTo>
                  <a:lnTo>
                    <a:pt x="4361179" y="3462020"/>
                  </a:lnTo>
                  <a:cubicBezTo>
                    <a:pt x="4361179" y="3350260"/>
                    <a:pt x="4271009" y="3260090"/>
                    <a:pt x="4159249" y="3260090"/>
                  </a:cubicBezTo>
                  <a:cubicBezTo>
                    <a:pt x="4047489" y="3260090"/>
                    <a:pt x="3957319" y="3350260"/>
                    <a:pt x="3957319" y="3462020"/>
                  </a:cubicBezTo>
                  <a:lnTo>
                    <a:pt x="3669029" y="3462020"/>
                  </a:lnTo>
                  <a:cubicBezTo>
                    <a:pt x="3669029" y="3350260"/>
                    <a:pt x="3578859" y="3260090"/>
                    <a:pt x="3467099" y="3260090"/>
                  </a:cubicBezTo>
                  <a:cubicBezTo>
                    <a:pt x="3355339" y="3260090"/>
                    <a:pt x="3265169" y="3350260"/>
                    <a:pt x="3265169" y="3462020"/>
                  </a:cubicBezTo>
                  <a:lnTo>
                    <a:pt x="2976879" y="3462020"/>
                  </a:lnTo>
                  <a:cubicBezTo>
                    <a:pt x="2976879" y="3350260"/>
                    <a:pt x="2886709" y="3260090"/>
                    <a:pt x="2774949" y="3260090"/>
                  </a:cubicBezTo>
                  <a:cubicBezTo>
                    <a:pt x="2663189" y="3260090"/>
                    <a:pt x="2573019" y="3350260"/>
                    <a:pt x="2573019" y="3462020"/>
                  </a:cubicBezTo>
                  <a:lnTo>
                    <a:pt x="2284729" y="3462020"/>
                  </a:lnTo>
                  <a:cubicBezTo>
                    <a:pt x="2284729" y="3350260"/>
                    <a:pt x="2194559" y="3260090"/>
                    <a:pt x="2082799" y="3260090"/>
                  </a:cubicBezTo>
                  <a:cubicBezTo>
                    <a:pt x="1971039" y="3260090"/>
                    <a:pt x="1880869" y="3350260"/>
                    <a:pt x="1880869" y="3462020"/>
                  </a:cubicBezTo>
                  <a:lnTo>
                    <a:pt x="1587500" y="3462020"/>
                  </a:lnTo>
                  <a:cubicBezTo>
                    <a:pt x="1587500" y="3350260"/>
                    <a:pt x="1497330" y="3260090"/>
                    <a:pt x="1385570" y="3260090"/>
                  </a:cubicBezTo>
                  <a:cubicBezTo>
                    <a:pt x="1273810" y="3260090"/>
                    <a:pt x="1183640" y="3350260"/>
                    <a:pt x="1183640" y="3462020"/>
                  </a:cubicBezTo>
                  <a:lnTo>
                    <a:pt x="895350" y="3462020"/>
                  </a:lnTo>
                  <a:cubicBezTo>
                    <a:pt x="895350" y="3350260"/>
                    <a:pt x="805180" y="3260090"/>
                    <a:pt x="693420" y="3260090"/>
                  </a:cubicBezTo>
                  <a:cubicBezTo>
                    <a:pt x="581660" y="3260090"/>
                    <a:pt x="491490" y="3350260"/>
                    <a:pt x="491490" y="3462020"/>
                  </a:cubicBezTo>
                  <a:lnTo>
                    <a:pt x="201930" y="3462020"/>
                  </a:lnTo>
                  <a:cubicBezTo>
                    <a:pt x="201930" y="3350260"/>
                    <a:pt x="111760" y="3260090"/>
                    <a:pt x="0" y="3260090"/>
                  </a:cubicBezTo>
                  <a:lnTo>
                    <a:pt x="0" y="2971800"/>
                  </a:lnTo>
                  <a:cubicBezTo>
                    <a:pt x="111760" y="2971800"/>
                    <a:pt x="201930" y="2881630"/>
                    <a:pt x="201930" y="2769870"/>
                  </a:cubicBezTo>
                  <a:cubicBezTo>
                    <a:pt x="201930" y="2658110"/>
                    <a:pt x="111760" y="2567940"/>
                    <a:pt x="0" y="2567940"/>
                  </a:cubicBezTo>
                  <a:lnTo>
                    <a:pt x="0" y="2279650"/>
                  </a:lnTo>
                  <a:cubicBezTo>
                    <a:pt x="111760" y="2279650"/>
                    <a:pt x="201930" y="2189480"/>
                    <a:pt x="201930" y="2077720"/>
                  </a:cubicBezTo>
                  <a:cubicBezTo>
                    <a:pt x="201930" y="1965960"/>
                    <a:pt x="111760" y="1875790"/>
                    <a:pt x="0" y="1875790"/>
                  </a:cubicBezTo>
                  <a:lnTo>
                    <a:pt x="0" y="1587500"/>
                  </a:lnTo>
                  <a:cubicBezTo>
                    <a:pt x="111760" y="1587500"/>
                    <a:pt x="201930" y="1497330"/>
                    <a:pt x="201930" y="1385570"/>
                  </a:cubicBezTo>
                  <a:cubicBezTo>
                    <a:pt x="201930" y="1273810"/>
                    <a:pt x="111760" y="1183640"/>
                    <a:pt x="0" y="1183640"/>
                  </a:cubicBezTo>
                  <a:lnTo>
                    <a:pt x="0" y="895350"/>
                  </a:lnTo>
                  <a:cubicBezTo>
                    <a:pt x="111760" y="895350"/>
                    <a:pt x="201930" y="805180"/>
                    <a:pt x="201930" y="693420"/>
                  </a:cubicBezTo>
                  <a:cubicBezTo>
                    <a:pt x="201930" y="581660"/>
                    <a:pt x="111760" y="490220"/>
                    <a:pt x="0" y="490220"/>
                  </a:cubicBezTo>
                  <a:lnTo>
                    <a:pt x="0" y="201930"/>
                  </a:lnTo>
                  <a:cubicBezTo>
                    <a:pt x="111760" y="201930"/>
                    <a:pt x="201930" y="111760"/>
                    <a:pt x="201930" y="0"/>
                  </a:cubicBezTo>
                  <a:close/>
                </a:path>
              </a:pathLst>
            </a:custGeom>
            <a:solidFill>
              <a:srgbClr val="6587C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70840" y="370840"/>
              <a:ext cx="6878320" cy="2721610"/>
            </a:xfrm>
            <a:custGeom>
              <a:avLst/>
              <a:gdLst/>
              <a:ahLst/>
              <a:cxnLst/>
              <a:rect l="l" t="t" r="r" b="b"/>
              <a:pathLst>
                <a:path w="6878320" h="2721610">
                  <a:moveTo>
                    <a:pt x="0" y="0"/>
                  </a:moveTo>
                  <a:lnTo>
                    <a:pt x="0" y="2721610"/>
                  </a:lnTo>
                  <a:lnTo>
                    <a:pt x="6878320" y="2721610"/>
                  </a:lnTo>
                  <a:lnTo>
                    <a:pt x="6878320" y="0"/>
                  </a:lnTo>
                  <a:lnTo>
                    <a:pt x="0" y="0"/>
                  </a:lnTo>
                  <a:close/>
                  <a:moveTo>
                    <a:pt x="113030" y="2608580"/>
                  </a:moveTo>
                  <a:lnTo>
                    <a:pt x="113030" y="113030"/>
                  </a:lnTo>
                  <a:lnTo>
                    <a:pt x="6765290" y="113030"/>
                  </a:lnTo>
                  <a:lnTo>
                    <a:pt x="6765290" y="2608580"/>
                  </a:lnTo>
                  <a:lnTo>
                    <a:pt x="113030" y="260858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-902684" y="7090037"/>
            <a:ext cx="3862768" cy="4114800"/>
          </a:xfrm>
          <a:custGeom>
            <a:avLst/>
            <a:gdLst/>
            <a:ahLst/>
            <a:cxnLst/>
            <a:rect l="l" t="t" r="r" b="b"/>
            <a:pathLst>
              <a:path w="3862768" h="4114800">
                <a:moveTo>
                  <a:pt x="0" y="0"/>
                </a:moveTo>
                <a:lnTo>
                  <a:pt x="3862768" y="0"/>
                </a:lnTo>
                <a:lnTo>
                  <a:pt x="38627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082838" y="1028700"/>
            <a:ext cx="7988414" cy="3630734"/>
            <a:chOff x="0" y="0"/>
            <a:chExt cx="7620000" cy="3463290"/>
          </a:xfrm>
        </p:grpSpPr>
        <p:sp>
          <p:nvSpPr>
            <p:cNvPr id="13" name="Freeform 13"/>
            <p:cNvSpPr/>
            <p:nvPr/>
          </p:nvSpPr>
          <p:spPr>
            <a:xfrm>
              <a:off x="466090" y="466090"/>
              <a:ext cx="6687820" cy="2531110"/>
            </a:xfrm>
            <a:custGeom>
              <a:avLst/>
              <a:gdLst/>
              <a:ahLst/>
              <a:cxnLst/>
              <a:rect l="l" t="t" r="r" b="b"/>
              <a:pathLst>
                <a:path w="6687820" h="2531110">
                  <a:moveTo>
                    <a:pt x="0" y="0"/>
                  </a:moveTo>
                  <a:lnTo>
                    <a:pt x="0" y="2531110"/>
                  </a:lnTo>
                  <a:lnTo>
                    <a:pt x="6687820" y="2531110"/>
                  </a:lnTo>
                  <a:lnTo>
                    <a:pt x="6687820" y="0"/>
                  </a:lnTo>
                  <a:close/>
                </a:path>
              </a:pathLst>
            </a:custGeom>
            <a:blipFill>
              <a:blip r:embed="rId9"/>
              <a:stretch>
                <a:fillRect t="-19200" b="-29245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7620000" cy="3462020"/>
            </a:xfrm>
            <a:custGeom>
              <a:avLst/>
              <a:gdLst/>
              <a:ahLst/>
              <a:cxnLst/>
              <a:rect l="l" t="t" r="r" b="b"/>
              <a:pathLst>
                <a:path w="7620000" h="3462020">
                  <a:moveTo>
                    <a:pt x="388620" y="388620"/>
                  </a:moveTo>
                  <a:lnTo>
                    <a:pt x="388620" y="3074670"/>
                  </a:lnTo>
                  <a:lnTo>
                    <a:pt x="7231380" y="3074670"/>
                  </a:lnTo>
                  <a:lnTo>
                    <a:pt x="7231380" y="388620"/>
                  </a:lnTo>
                  <a:lnTo>
                    <a:pt x="388620" y="388620"/>
                  </a:lnTo>
                  <a:close/>
                  <a:moveTo>
                    <a:pt x="201930" y="0"/>
                  </a:moveTo>
                  <a:lnTo>
                    <a:pt x="490220" y="0"/>
                  </a:lnTo>
                  <a:cubicBezTo>
                    <a:pt x="490220" y="111760"/>
                    <a:pt x="580390" y="201930"/>
                    <a:pt x="692150" y="201930"/>
                  </a:cubicBezTo>
                  <a:cubicBezTo>
                    <a:pt x="803910" y="201930"/>
                    <a:pt x="895350" y="111760"/>
                    <a:pt x="895350" y="0"/>
                  </a:cubicBezTo>
                  <a:lnTo>
                    <a:pt x="1183640" y="0"/>
                  </a:lnTo>
                  <a:cubicBezTo>
                    <a:pt x="1183640" y="111760"/>
                    <a:pt x="1273810" y="201930"/>
                    <a:pt x="1385570" y="201930"/>
                  </a:cubicBezTo>
                  <a:cubicBezTo>
                    <a:pt x="1497330" y="201930"/>
                    <a:pt x="1587500" y="111760"/>
                    <a:pt x="1587500" y="0"/>
                  </a:cubicBezTo>
                  <a:lnTo>
                    <a:pt x="1875790" y="0"/>
                  </a:lnTo>
                  <a:cubicBezTo>
                    <a:pt x="1875790" y="111760"/>
                    <a:pt x="1965960" y="201930"/>
                    <a:pt x="2077720" y="201930"/>
                  </a:cubicBezTo>
                  <a:cubicBezTo>
                    <a:pt x="2189480" y="201930"/>
                    <a:pt x="2279650" y="111760"/>
                    <a:pt x="2279650" y="0"/>
                  </a:cubicBezTo>
                  <a:lnTo>
                    <a:pt x="2567940" y="0"/>
                  </a:lnTo>
                  <a:cubicBezTo>
                    <a:pt x="2567940" y="111760"/>
                    <a:pt x="2658110" y="201930"/>
                    <a:pt x="2769870" y="201930"/>
                  </a:cubicBezTo>
                  <a:cubicBezTo>
                    <a:pt x="2881630" y="201930"/>
                    <a:pt x="2973070" y="111760"/>
                    <a:pt x="2973070" y="0"/>
                  </a:cubicBezTo>
                  <a:lnTo>
                    <a:pt x="3261360" y="0"/>
                  </a:lnTo>
                  <a:cubicBezTo>
                    <a:pt x="3261360" y="111760"/>
                    <a:pt x="3351530" y="201930"/>
                    <a:pt x="3463290" y="201930"/>
                  </a:cubicBezTo>
                  <a:cubicBezTo>
                    <a:pt x="3575050" y="201930"/>
                    <a:pt x="3665220" y="111760"/>
                    <a:pt x="3665220" y="0"/>
                  </a:cubicBezTo>
                  <a:lnTo>
                    <a:pt x="3953510" y="0"/>
                  </a:lnTo>
                  <a:cubicBezTo>
                    <a:pt x="3953510" y="111760"/>
                    <a:pt x="4043680" y="201930"/>
                    <a:pt x="4155440" y="201930"/>
                  </a:cubicBezTo>
                  <a:cubicBezTo>
                    <a:pt x="4267200" y="201930"/>
                    <a:pt x="4357370" y="111760"/>
                    <a:pt x="4357370" y="0"/>
                  </a:cubicBezTo>
                  <a:lnTo>
                    <a:pt x="4645660" y="0"/>
                  </a:lnTo>
                  <a:cubicBezTo>
                    <a:pt x="4645660" y="111760"/>
                    <a:pt x="4735830" y="201930"/>
                    <a:pt x="4847590" y="201930"/>
                  </a:cubicBezTo>
                  <a:cubicBezTo>
                    <a:pt x="4959350" y="201930"/>
                    <a:pt x="5049520" y="111760"/>
                    <a:pt x="5049520" y="0"/>
                  </a:cubicBezTo>
                  <a:lnTo>
                    <a:pt x="5337810" y="0"/>
                  </a:lnTo>
                  <a:cubicBezTo>
                    <a:pt x="5337810" y="111760"/>
                    <a:pt x="5427980" y="201930"/>
                    <a:pt x="5539740" y="201930"/>
                  </a:cubicBezTo>
                  <a:cubicBezTo>
                    <a:pt x="5651500" y="201930"/>
                    <a:pt x="5741670" y="111760"/>
                    <a:pt x="5741670" y="0"/>
                  </a:cubicBezTo>
                  <a:lnTo>
                    <a:pt x="6032500" y="0"/>
                  </a:lnTo>
                  <a:cubicBezTo>
                    <a:pt x="6032500" y="111760"/>
                    <a:pt x="6122670" y="201930"/>
                    <a:pt x="6234430" y="201930"/>
                  </a:cubicBezTo>
                  <a:cubicBezTo>
                    <a:pt x="6346190" y="201930"/>
                    <a:pt x="6436360" y="111760"/>
                    <a:pt x="6436360" y="0"/>
                  </a:cubicBezTo>
                  <a:lnTo>
                    <a:pt x="6724650" y="0"/>
                  </a:lnTo>
                  <a:cubicBezTo>
                    <a:pt x="6724650" y="111760"/>
                    <a:pt x="6814820" y="201930"/>
                    <a:pt x="6926580" y="201930"/>
                  </a:cubicBezTo>
                  <a:cubicBezTo>
                    <a:pt x="7038341" y="201930"/>
                    <a:pt x="7128510" y="111760"/>
                    <a:pt x="7128510" y="0"/>
                  </a:cubicBezTo>
                  <a:lnTo>
                    <a:pt x="7416800" y="0"/>
                  </a:lnTo>
                  <a:cubicBezTo>
                    <a:pt x="7416800" y="111760"/>
                    <a:pt x="7506970" y="201930"/>
                    <a:pt x="7618730" y="201930"/>
                  </a:cubicBezTo>
                  <a:lnTo>
                    <a:pt x="7618730" y="490220"/>
                  </a:lnTo>
                  <a:cubicBezTo>
                    <a:pt x="7506970" y="490220"/>
                    <a:pt x="7416800" y="580390"/>
                    <a:pt x="7416800" y="692150"/>
                  </a:cubicBezTo>
                  <a:cubicBezTo>
                    <a:pt x="7416800" y="803910"/>
                    <a:pt x="7506970" y="894080"/>
                    <a:pt x="7618730" y="894080"/>
                  </a:cubicBezTo>
                  <a:lnTo>
                    <a:pt x="7618730" y="1182370"/>
                  </a:lnTo>
                  <a:cubicBezTo>
                    <a:pt x="7506970" y="1182370"/>
                    <a:pt x="7416800" y="1272540"/>
                    <a:pt x="7416800" y="1384300"/>
                  </a:cubicBezTo>
                  <a:cubicBezTo>
                    <a:pt x="7416800" y="1496060"/>
                    <a:pt x="7508240" y="1587500"/>
                    <a:pt x="7620000" y="1587500"/>
                  </a:cubicBezTo>
                  <a:lnTo>
                    <a:pt x="7620000" y="1875790"/>
                  </a:lnTo>
                  <a:cubicBezTo>
                    <a:pt x="7508240" y="1875790"/>
                    <a:pt x="7418070" y="1965960"/>
                    <a:pt x="7418070" y="2077720"/>
                  </a:cubicBezTo>
                  <a:cubicBezTo>
                    <a:pt x="7418070" y="2189480"/>
                    <a:pt x="7508239" y="2279650"/>
                    <a:pt x="7620000" y="2279650"/>
                  </a:cubicBezTo>
                  <a:lnTo>
                    <a:pt x="7620000" y="2567940"/>
                  </a:lnTo>
                  <a:cubicBezTo>
                    <a:pt x="7508240" y="2567940"/>
                    <a:pt x="7418070" y="2658110"/>
                    <a:pt x="7418070" y="2769870"/>
                  </a:cubicBezTo>
                  <a:cubicBezTo>
                    <a:pt x="7418070" y="2881630"/>
                    <a:pt x="7508240" y="2971800"/>
                    <a:pt x="7620000" y="2971800"/>
                  </a:cubicBezTo>
                  <a:lnTo>
                    <a:pt x="7620000" y="3260090"/>
                  </a:lnTo>
                  <a:cubicBezTo>
                    <a:pt x="7508240" y="3260090"/>
                    <a:pt x="7418070" y="3350260"/>
                    <a:pt x="7418070" y="3462020"/>
                  </a:cubicBezTo>
                  <a:lnTo>
                    <a:pt x="7129780" y="3462020"/>
                  </a:lnTo>
                  <a:cubicBezTo>
                    <a:pt x="7129780" y="3350260"/>
                    <a:pt x="7039610" y="3260090"/>
                    <a:pt x="6927849" y="3260090"/>
                  </a:cubicBezTo>
                  <a:cubicBezTo>
                    <a:pt x="6816089" y="3260090"/>
                    <a:pt x="6725919" y="3350260"/>
                    <a:pt x="6725919" y="3462020"/>
                  </a:cubicBezTo>
                  <a:lnTo>
                    <a:pt x="6437629" y="3462020"/>
                  </a:lnTo>
                  <a:cubicBezTo>
                    <a:pt x="6437629" y="3350260"/>
                    <a:pt x="6347459" y="3260090"/>
                    <a:pt x="6235699" y="3260090"/>
                  </a:cubicBezTo>
                  <a:cubicBezTo>
                    <a:pt x="6123939" y="3260090"/>
                    <a:pt x="6033769" y="3350260"/>
                    <a:pt x="6033769" y="3462020"/>
                  </a:cubicBezTo>
                  <a:lnTo>
                    <a:pt x="5745479" y="3462020"/>
                  </a:lnTo>
                  <a:cubicBezTo>
                    <a:pt x="5745479" y="3350260"/>
                    <a:pt x="5655309" y="3260090"/>
                    <a:pt x="5543549" y="3260090"/>
                  </a:cubicBezTo>
                  <a:cubicBezTo>
                    <a:pt x="5431789" y="3260090"/>
                    <a:pt x="5341619" y="3350260"/>
                    <a:pt x="5341619" y="3462020"/>
                  </a:cubicBezTo>
                  <a:lnTo>
                    <a:pt x="5053329" y="3462020"/>
                  </a:lnTo>
                  <a:cubicBezTo>
                    <a:pt x="5053329" y="3350260"/>
                    <a:pt x="4963159" y="3260090"/>
                    <a:pt x="4851399" y="3260090"/>
                  </a:cubicBezTo>
                  <a:cubicBezTo>
                    <a:pt x="4739639" y="3260090"/>
                    <a:pt x="4649469" y="3350260"/>
                    <a:pt x="4649469" y="3462020"/>
                  </a:cubicBezTo>
                  <a:lnTo>
                    <a:pt x="4361179" y="3462020"/>
                  </a:lnTo>
                  <a:cubicBezTo>
                    <a:pt x="4361179" y="3350260"/>
                    <a:pt x="4271009" y="3260090"/>
                    <a:pt x="4159249" y="3260090"/>
                  </a:cubicBezTo>
                  <a:cubicBezTo>
                    <a:pt x="4047489" y="3260090"/>
                    <a:pt x="3957319" y="3350260"/>
                    <a:pt x="3957319" y="3462020"/>
                  </a:cubicBezTo>
                  <a:lnTo>
                    <a:pt x="3669029" y="3462020"/>
                  </a:lnTo>
                  <a:cubicBezTo>
                    <a:pt x="3669029" y="3350260"/>
                    <a:pt x="3578859" y="3260090"/>
                    <a:pt x="3467099" y="3260090"/>
                  </a:cubicBezTo>
                  <a:cubicBezTo>
                    <a:pt x="3355339" y="3260090"/>
                    <a:pt x="3265169" y="3350260"/>
                    <a:pt x="3265169" y="3462020"/>
                  </a:cubicBezTo>
                  <a:lnTo>
                    <a:pt x="2976879" y="3462020"/>
                  </a:lnTo>
                  <a:cubicBezTo>
                    <a:pt x="2976879" y="3350260"/>
                    <a:pt x="2886709" y="3260090"/>
                    <a:pt x="2774949" y="3260090"/>
                  </a:cubicBezTo>
                  <a:cubicBezTo>
                    <a:pt x="2663189" y="3260090"/>
                    <a:pt x="2573019" y="3350260"/>
                    <a:pt x="2573019" y="3462020"/>
                  </a:cubicBezTo>
                  <a:lnTo>
                    <a:pt x="2284729" y="3462020"/>
                  </a:lnTo>
                  <a:cubicBezTo>
                    <a:pt x="2284729" y="3350260"/>
                    <a:pt x="2194559" y="3260090"/>
                    <a:pt x="2082799" y="3260090"/>
                  </a:cubicBezTo>
                  <a:cubicBezTo>
                    <a:pt x="1971039" y="3260090"/>
                    <a:pt x="1880869" y="3350260"/>
                    <a:pt x="1880869" y="3462020"/>
                  </a:cubicBezTo>
                  <a:lnTo>
                    <a:pt x="1587500" y="3462020"/>
                  </a:lnTo>
                  <a:cubicBezTo>
                    <a:pt x="1587500" y="3350260"/>
                    <a:pt x="1497330" y="3260090"/>
                    <a:pt x="1385570" y="3260090"/>
                  </a:cubicBezTo>
                  <a:cubicBezTo>
                    <a:pt x="1273810" y="3260090"/>
                    <a:pt x="1183640" y="3350260"/>
                    <a:pt x="1183640" y="3462020"/>
                  </a:cubicBezTo>
                  <a:lnTo>
                    <a:pt x="895350" y="3462020"/>
                  </a:lnTo>
                  <a:cubicBezTo>
                    <a:pt x="895350" y="3350260"/>
                    <a:pt x="805180" y="3260090"/>
                    <a:pt x="693420" y="3260090"/>
                  </a:cubicBezTo>
                  <a:cubicBezTo>
                    <a:pt x="581660" y="3260090"/>
                    <a:pt x="491490" y="3350260"/>
                    <a:pt x="491490" y="3462020"/>
                  </a:cubicBezTo>
                  <a:lnTo>
                    <a:pt x="201930" y="3462020"/>
                  </a:lnTo>
                  <a:cubicBezTo>
                    <a:pt x="201930" y="3350260"/>
                    <a:pt x="111760" y="3260090"/>
                    <a:pt x="0" y="3260090"/>
                  </a:cubicBezTo>
                  <a:lnTo>
                    <a:pt x="0" y="2971800"/>
                  </a:lnTo>
                  <a:cubicBezTo>
                    <a:pt x="111760" y="2971800"/>
                    <a:pt x="201930" y="2881630"/>
                    <a:pt x="201930" y="2769870"/>
                  </a:cubicBezTo>
                  <a:cubicBezTo>
                    <a:pt x="201930" y="2658110"/>
                    <a:pt x="111760" y="2567940"/>
                    <a:pt x="0" y="2567940"/>
                  </a:cubicBezTo>
                  <a:lnTo>
                    <a:pt x="0" y="2279650"/>
                  </a:lnTo>
                  <a:cubicBezTo>
                    <a:pt x="111760" y="2279650"/>
                    <a:pt x="201930" y="2189480"/>
                    <a:pt x="201930" y="2077720"/>
                  </a:cubicBezTo>
                  <a:cubicBezTo>
                    <a:pt x="201930" y="1965960"/>
                    <a:pt x="111760" y="1875790"/>
                    <a:pt x="0" y="1875790"/>
                  </a:cubicBezTo>
                  <a:lnTo>
                    <a:pt x="0" y="1587500"/>
                  </a:lnTo>
                  <a:cubicBezTo>
                    <a:pt x="111760" y="1587500"/>
                    <a:pt x="201930" y="1497330"/>
                    <a:pt x="201930" y="1385570"/>
                  </a:cubicBezTo>
                  <a:cubicBezTo>
                    <a:pt x="201930" y="1273810"/>
                    <a:pt x="111760" y="1183640"/>
                    <a:pt x="0" y="1183640"/>
                  </a:cubicBezTo>
                  <a:lnTo>
                    <a:pt x="0" y="895350"/>
                  </a:lnTo>
                  <a:cubicBezTo>
                    <a:pt x="111760" y="895350"/>
                    <a:pt x="201930" y="805180"/>
                    <a:pt x="201930" y="693420"/>
                  </a:cubicBezTo>
                  <a:cubicBezTo>
                    <a:pt x="201930" y="581660"/>
                    <a:pt x="111760" y="490220"/>
                    <a:pt x="0" y="490220"/>
                  </a:cubicBezTo>
                  <a:lnTo>
                    <a:pt x="0" y="201930"/>
                  </a:lnTo>
                  <a:cubicBezTo>
                    <a:pt x="111760" y="201930"/>
                    <a:pt x="201930" y="111760"/>
                    <a:pt x="201930" y="0"/>
                  </a:cubicBezTo>
                  <a:close/>
                </a:path>
              </a:pathLst>
            </a:custGeom>
            <a:solidFill>
              <a:srgbClr val="6587C2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70840" y="370840"/>
              <a:ext cx="6878320" cy="2721610"/>
            </a:xfrm>
            <a:custGeom>
              <a:avLst/>
              <a:gdLst/>
              <a:ahLst/>
              <a:cxnLst/>
              <a:rect l="l" t="t" r="r" b="b"/>
              <a:pathLst>
                <a:path w="6878320" h="2721610">
                  <a:moveTo>
                    <a:pt x="0" y="0"/>
                  </a:moveTo>
                  <a:lnTo>
                    <a:pt x="0" y="2721610"/>
                  </a:lnTo>
                  <a:lnTo>
                    <a:pt x="6878320" y="2721610"/>
                  </a:lnTo>
                  <a:lnTo>
                    <a:pt x="6878320" y="0"/>
                  </a:lnTo>
                  <a:lnTo>
                    <a:pt x="0" y="0"/>
                  </a:lnTo>
                  <a:close/>
                  <a:moveTo>
                    <a:pt x="113030" y="2608580"/>
                  </a:moveTo>
                  <a:lnTo>
                    <a:pt x="113030" y="113030"/>
                  </a:lnTo>
                  <a:lnTo>
                    <a:pt x="6765290" y="113030"/>
                  </a:lnTo>
                  <a:lnTo>
                    <a:pt x="6765290" y="2608580"/>
                  </a:lnTo>
                  <a:lnTo>
                    <a:pt x="113030" y="260858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2331403"/>
            <a:ext cx="5943253" cy="2670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31"/>
              </a:lnSpc>
            </a:pPr>
            <a:r>
              <a:rPr lang="en-US" sz="10542" spc="-622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9393" y="391775"/>
            <a:ext cx="6298909" cy="2983608"/>
            <a:chOff x="0" y="0"/>
            <a:chExt cx="1687841" cy="16510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7841" cy="1651002"/>
            </a:xfrm>
            <a:custGeom>
              <a:avLst/>
              <a:gdLst/>
              <a:ahLst/>
              <a:cxnLst/>
              <a:rect l="l" t="t" r="r" b="b"/>
              <a:pathLst>
                <a:path w="1687841" h="1651002">
                  <a:moveTo>
                    <a:pt x="1563381" y="1651002"/>
                  </a:moveTo>
                  <a:lnTo>
                    <a:pt x="124460" y="1651002"/>
                  </a:lnTo>
                  <a:cubicBezTo>
                    <a:pt x="55880" y="1651002"/>
                    <a:pt x="0" y="1595122"/>
                    <a:pt x="0" y="15265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1526542"/>
                  </a:lnTo>
                  <a:cubicBezTo>
                    <a:pt x="1687841" y="1595122"/>
                    <a:pt x="1631961" y="1651002"/>
                    <a:pt x="1563381" y="165100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765082" y="391775"/>
            <a:ext cx="11599118" cy="2694325"/>
          </a:xfrm>
          <a:custGeom>
            <a:avLst/>
            <a:gdLst/>
            <a:ahLst/>
            <a:cxnLst/>
            <a:rect l="l" t="t" r="r" b="b"/>
            <a:pathLst>
              <a:path w="6977156" h="6977156">
                <a:moveTo>
                  <a:pt x="0" y="0"/>
                </a:moveTo>
                <a:lnTo>
                  <a:pt x="6977156" y="0"/>
                </a:lnTo>
                <a:lnTo>
                  <a:pt x="6977156" y="6977156"/>
                </a:lnTo>
                <a:lnTo>
                  <a:pt x="0" y="697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8382000" y="1424450"/>
            <a:ext cx="8763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spc="-485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Tupoksi</a:t>
            </a:r>
            <a:r>
              <a:rPr lang="en-US" sz="4000" spc="-485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UPT PMHP </a:t>
            </a:r>
            <a:r>
              <a:rPr lang="en-US" sz="4000" spc="-485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Berdasarkan</a:t>
            </a:r>
            <a:endParaRPr lang="en-US" sz="4000" spc="-485" dirty="0" smtClean="0">
              <a:solidFill>
                <a:srgbClr val="FFFFFF"/>
              </a:solidFill>
              <a:latin typeface="Montserrat Ultra-Bold Italics"/>
              <a:ea typeface="Montserrat Ultra-Bold Italics"/>
              <a:cs typeface="Montserrat Ultra-Bold Italics"/>
              <a:sym typeface="Montserrat Ultra-Bold Italics"/>
            </a:endParaRPr>
          </a:p>
          <a:p>
            <a:r>
              <a:rPr lang="en-US" sz="4000" spc="-485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( </a:t>
            </a:r>
            <a:r>
              <a:rPr lang="en-US" sz="4000" spc="-485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Pergub</a:t>
            </a:r>
            <a:r>
              <a:rPr lang="en-US" sz="4000" spc="-485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Riau No. 74 </a:t>
            </a:r>
            <a:r>
              <a:rPr lang="en-US" sz="4000" spc="-485" dirty="0" err="1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th</a:t>
            </a:r>
            <a:r>
              <a:rPr lang="en-US" sz="4000" spc="-485" dirty="0" smtClean="0">
                <a:solidFill>
                  <a:srgbClr val="FFFFFF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2019)</a:t>
            </a:r>
            <a:endParaRPr lang="en-US" sz="4000" spc="-485" dirty="0">
              <a:solidFill>
                <a:srgbClr val="FFFFFF"/>
              </a:solidFill>
              <a:latin typeface="Montserrat Ultra-Bold Italics"/>
              <a:ea typeface="Montserrat Ultra-Bold Italics"/>
              <a:cs typeface="Montserrat Ultra-Bold Italics"/>
              <a:sym typeface="Montserrat Ultra-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2550" y="180258"/>
            <a:ext cx="5532597" cy="255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err="1"/>
              <a:t>Tugas</a:t>
            </a:r>
            <a:r>
              <a:rPr lang="en-US" sz="3600" b="1" dirty="0"/>
              <a:t> </a:t>
            </a:r>
            <a:endParaRPr lang="en-US" sz="3600" b="1" dirty="0" smtClean="0"/>
          </a:p>
          <a:p>
            <a:pPr lvl="0"/>
            <a:r>
              <a:rPr lang="en-US" sz="2800" dirty="0" err="1" smtClean="0">
                <a:latin typeface="Agency FB" pitchFamily="34" charset="0"/>
              </a:rPr>
              <a:t>Melaksanakan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sebagian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kegiatan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teknis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operasional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/</a:t>
            </a:r>
            <a:r>
              <a:rPr lang="en-US" sz="2800" dirty="0" err="1">
                <a:latin typeface="Agency FB" pitchFamily="34" charset="0"/>
              </a:rPr>
              <a:t>atau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kegiatan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teknis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penunjang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Dinas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Kelautan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 di </a:t>
            </a:r>
            <a:r>
              <a:rPr lang="en-US" sz="2800" dirty="0" err="1">
                <a:latin typeface="Agency FB" pitchFamily="34" charset="0"/>
              </a:rPr>
              <a:t>bidang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Penerapan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Pengujian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Mutu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Hasil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04800" y="4520972"/>
            <a:ext cx="17373600" cy="5575527"/>
            <a:chOff x="0" y="183869"/>
            <a:chExt cx="1687841" cy="595181"/>
          </a:xfrm>
        </p:grpSpPr>
        <p:sp>
          <p:nvSpPr>
            <p:cNvPr id="14" name="Freeform 14"/>
            <p:cNvSpPr/>
            <p:nvPr/>
          </p:nvSpPr>
          <p:spPr>
            <a:xfrm>
              <a:off x="0" y="183869"/>
              <a:ext cx="1687841" cy="595181"/>
            </a:xfrm>
            <a:custGeom>
              <a:avLst/>
              <a:gdLst/>
              <a:ahLst/>
              <a:cxnLst/>
              <a:rect l="l" t="t" r="r" b="b"/>
              <a:pathLst>
                <a:path w="1687841" h="779050">
                  <a:moveTo>
                    <a:pt x="1563381" y="779050"/>
                  </a:moveTo>
                  <a:lnTo>
                    <a:pt x="124460" y="779050"/>
                  </a:lnTo>
                  <a:cubicBezTo>
                    <a:pt x="55880" y="779050"/>
                    <a:pt x="0" y="723170"/>
                    <a:pt x="0" y="6545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654590"/>
                  </a:lnTo>
                  <a:cubicBezTo>
                    <a:pt x="1687841" y="723170"/>
                    <a:pt x="1631961" y="779050"/>
                    <a:pt x="1563381" y="7790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Rectangle 21"/>
          <p:cNvSpPr/>
          <p:nvPr/>
        </p:nvSpPr>
        <p:spPr>
          <a:xfrm>
            <a:off x="838200" y="4520973"/>
            <a:ext cx="16459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 smtClean="0"/>
              <a:t>Fungsi</a:t>
            </a:r>
            <a:endParaRPr lang="en-US" sz="3600" b="1" dirty="0" smtClean="0"/>
          </a:p>
          <a:p>
            <a:pPr marL="514350" lvl="0" indent="-514350">
              <a:buAutoNum type="alphaLcPeriod"/>
            </a:pPr>
            <a:r>
              <a:rPr lang="en-US" sz="2800" dirty="0" err="1" smtClean="0">
                <a:latin typeface="Agency FB" pitchFamily="34" charset="0"/>
              </a:rPr>
              <a:t>Penyelenggaraan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perencanaan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pelaksanaan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tugas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pada</a:t>
            </a:r>
            <a:r>
              <a:rPr lang="en-US" sz="2800" dirty="0">
                <a:latin typeface="Agency FB" pitchFamily="34" charset="0"/>
              </a:rPr>
              <a:t> Sub </a:t>
            </a:r>
            <a:r>
              <a:rPr lang="en-US" sz="2800" dirty="0" err="1" smtClean="0">
                <a:latin typeface="Agency FB" pitchFamily="34" charset="0"/>
              </a:rPr>
              <a:t>Bagian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>
                <a:latin typeface="Agency FB" pitchFamily="34" charset="0"/>
              </a:rPr>
              <a:t>Tata Usaha, </a:t>
            </a:r>
            <a:r>
              <a:rPr lang="en-US" sz="2800" dirty="0" err="1">
                <a:latin typeface="Agency FB" pitchFamily="34" charset="0"/>
              </a:rPr>
              <a:t>Seksi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Penerapan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Mutu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Hasil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,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Seksi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Pengujian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Mutu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Hasil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 </a:t>
            </a:r>
            <a:endParaRPr lang="en-US" sz="2800" dirty="0" smtClean="0">
              <a:latin typeface="Agency FB" pitchFamily="34" charset="0"/>
            </a:endParaRPr>
          </a:p>
          <a:p>
            <a:pPr marL="514350" indent="-514350">
              <a:buFontTx/>
              <a:buAutoNum type="alphaLcPeriod"/>
            </a:pPr>
            <a:r>
              <a:rPr lang="en-US" sz="2800" dirty="0" err="1">
                <a:latin typeface="Agency FB" pitchFamily="34" charset="0"/>
              </a:rPr>
              <a:t>Penyelenggaraan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Koordinasi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fasilitasi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dalam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rangka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penyelenggaraan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tugas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fungsi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pada</a:t>
            </a:r>
            <a:r>
              <a:rPr lang="en-US" sz="2800" dirty="0">
                <a:latin typeface="Agency FB" pitchFamily="34" charset="0"/>
              </a:rPr>
              <a:t> Sub </a:t>
            </a:r>
            <a:r>
              <a:rPr lang="en-US" sz="2800" dirty="0" err="1">
                <a:latin typeface="Agency FB" pitchFamily="34" charset="0"/>
              </a:rPr>
              <a:t>Bagian</a:t>
            </a:r>
            <a:r>
              <a:rPr lang="en-US" sz="2800" dirty="0">
                <a:latin typeface="Agency FB" pitchFamily="34" charset="0"/>
              </a:rPr>
              <a:t> Tata Usaha, </a:t>
            </a:r>
            <a:r>
              <a:rPr lang="en-US" sz="2800" dirty="0" err="1">
                <a:latin typeface="Agency FB" pitchFamily="34" charset="0"/>
              </a:rPr>
              <a:t>Seksi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Penerapan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Mutu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Hasil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,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Seksi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Pengujian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Mutu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Hasil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 </a:t>
            </a:r>
            <a:endParaRPr lang="en-US" sz="2800" dirty="0" smtClean="0">
              <a:latin typeface="Agency FB" pitchFamily="34" charset="0"/>
            </a:endParaRPr>
          </a:p>
          <a:p>
            <a:pPr marL="514350" lvl="0" indent="-514350">
              <a:buFontTx/>
              <a:buAutoNum type="alphaLcPeriod"/>
            </a:pPr>
            <a:r>
              <a:rPr lang="en-US" sz="2800" dirty="0" err="1">
                <a:latin typeface="Agency FB" pitchFamily="34" charset="0"/>
              </a:rPr>
              <a:t>Penyelenggaraan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pemantauan</a:t>
            </a:r>
            <a:r>
              <a:rPr lang="en-US" sz="2800" dirty="0">
                <a:latin typeface="Agency FB" pitchFamily="34" charset="0"/>
              </a:rPr>
              <a:t>, </a:t>
            </a:r>
            <a:r>
              <a:rPr lang="en-US" sz="2800" dirty="0" err="1">
                <a:latin typeface="Agency FB" pitchFamily="34" charset="0"/>
              </a:rPr>
              <a:t>evaluasi</a:t>
            </a:r>
            <a:r>
              <a:rPr lang="en-US" sz="2800" dirty="0">
                <a:latin typeface="Agency FB" pitchFamily="34" charset="0"/>
              </a:rPr>
              <a:t>,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pelaporan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dalamrangka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penyelenggaraan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tugas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pada</a:t>
            </a:r>
            <a:r>
              <a:rPr lang="en-US" sz="2800" dirty="0">
                <a:latin typeface="Agency FB" pitchFamily="34" charset="0"/>
              </a:rPr>
              <a:t> Sub </a:t>
            </a:r>
            <a:r>
              <a:rPr lang="en-US" sz="2800" dirty="0" err="1">
                <a:latin typeface="Agency FB" pitchFamily="34" charset="0"/>
              </a:rPr>
              <a:t>Bagian</a:t>
            </a:r>
            <a:r>
              <a:rPr lang="en-US" sz="2800" dirty="0">
                <a:latin typeface="Agency FB" pitchFamily="34" charset="0"/>
              </a:rPr>
              <a:t> Tata Usaha, </a:t>
            </a:r>
            <a:r>
              <a:rPr lang="en-US" sz="2800" dirty="0" err="1">
                <a:latin typeface="Agency FB" pitchFamily="34" charset="0"/>
              </a:rPr>
              <a:t>Seksi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Penerapan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Mutu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Hasil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,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Seksi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Pengujian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Mutu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Hasil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 </a:t>
            </a:r>
          </a:p>
          <a:p>
            <a:pPr marL="514350" lvl="0" indent="-514350">
              <a:buFontTx/>
              <a:buAutoNum type="alphaLcPeriod"/>
            </a:pPr>
            <a:r>
              <a:rPr lang="en-US" sz="2800" dirty="0" err="1">
                <a:latin typeface="Agency FB" pitchFamily="34" charset="0"/>
              </a:rPr>
              <a:t>Penyelenggaraan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pengendalian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sumberdaya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keluatan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 </a:t>
            </a:r>
          </a:p>
          <a:p>
            <a:pPr marL="514350" lvl="0" indent="-514350">
              <a:buFontTx/>
              <a:buAutoNum type="alphaLcPeriod"/>
            </a:pPr>
            <a:r>
              <a:rPr lang="en-US" sz="2800" dirty="0" err="1">
                <a:latin typeface="Agency FB" pitchFamily="34" charset="0"/>
              </a:rPr>
              <a:t>Peningkatan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kerjasama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penegakan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hukum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kelautan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 </a:t>
            </a:r>
          </a:p>
          <a:p>
            <a:pPr marL="514350" indent="-514350">
              <a:buFontTx/>
              <a:buAutoNum type="alphaLcPeriod"/>
            </a:pPr>
            <a:r>
              <a:rPr lang="en-US" sz="2800" dirty="0" err="1">
                <a:latin typeface="Agency FB" pitchFamily="34" charset="0"/>
              </a:rPr>
              <a:t>Pelaksanaan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fungsi</a:t>
            </a:r>
            <a:r>
              <a:rPr lang="en-US" sz="2800" dirty="0">
                <a:latin typeface="Agency FB" pitchFamily="34" charset="0"/>
              </a:rPr>
              <a:t> lain yang </a:t>
            </a:r>
            <a:r>
              <a:rPr lang="en-US" sz="2800" dirty="0" err="1">
                <a:latin typeface="Agency FB" pitchFamily="34" charset="0"/>
              </a:rPr>
              <a:t>diberikan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Kepala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Dinas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Kelautan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Perikanan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terkait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tugas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dan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err="1">
                <a:latin typeface="Agency FB" pitchFamily="34" charset="0"/>
              </a:rPr>
              <a:t>fungsinya</a:t>
            </a:r>
            <a:endParaRPr lang="en-US" sz="2800" dirty="0">
              <a:latin typeface="Agency FB" pitchFamily="34" charset="0"/>
            </a:endParaRPr>
          </a:p>
          <a:p>
            <a:pPr marL="514350" lvl="0" indent="-514350">
              <a:buAutoNum type="alphaLcPeriod"/>
            </a:pPr>
            <a:endParaRPr lang="en-US" sz="28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-2646503" y="90433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3" name="Group 3"/>
          <p:cNvGrpSpPr/>
          <p:nvPr/>
        </p:nvGrpSpPr>
        <p:grpSpPr>
          <a:xfrm>
            <a:off x="-2512615" y="982484"/>
            <a:ext cx="8253464" cy="1309890"/>
            <a:chOff x="0" y="0"/>
            <a:chExt cx="4161103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1103" cy="660400"/>
            </a:xfrm>
            <a:custGeom>
              <a:avLst/>
              <a:gdLst/>
              <a:ahLst/>
              <a:cxnLst/>
              <a:rect l="l" t="t" r="r" b="b"/>
              <a:pathLst>
                <a:path w="4161103" h="660400">
                  <a:moveTo>
                    <a:pt x="40366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36643" y="0"/>
                  </a:lnTo>
                  <a:cubicBezTo>
                    <a:pt x="4105223" y="0"/>
                    <a:pt x="4161103" y="55880"/>
                    <a:pt x="4161103" y="124460"/>
                  </a:cubicBezTo>
                  <a:lnTo>
                    <a:pt x="4161103" y="535940"/>
                  </a:lnTo>
                  <a:cubicBezTo>
                    <a:pt x="4161103" y="604520"/>
                    <a:pt x="4105223" y="660400"/>
                    <a:pt x="4036643" y="66040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547151" y="982484"/>
            <a:ext cx="8253464" cy="1309890"/>
            <a:chOff x="0" y="0"/>
            <a:chExt cx="4161103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1103" cy="660400"/>
            </a:xfrm>
            <a:custGeom>
              <a:avLst/>
              <a:gdLst/>
              <a:ahLst/>
              <a:cxnLst/>
              <a:rect l="l" t="t" r="r" b="b"/>
              <a:pathLst>
                <a:path w="4161103" h="660400">
                  <a:moveTo>
                    <a:pt x="40366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36643" y="0"/>
                  </a:lnTo>
                  <a:cubicBezTo>
                    <a:pt x="4105223" y="0"/>
                    <a:pt x="4161103" y="55880"/>
                    <a:pt x="4161103" y="124460"/>
                  </a:cubicBezTo>
                  <a:lnTo>
                    <a:pt x="4161103" y="535940"/>
                  </a:lnTo>
                  <a:cubicBezTo>
                    <a:pt x="4161103" y="604520"/>
                    <a:pt x="4105223" y="660400"/>
                    <a:pt x="4036643" y="66040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7" name="AutoShape 7"/>
          <p:cNvSpPr/>
          <p:nvPr/>
        </p:nvSpPr>
        <p:spPr>
          <a:xfrm rot="2700000">
            <a:off x="16603408" y="10160857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8" name="Group 8"/>
          <p:cNvGrpSpPr/>
          <p:nvPr/>
        </p:nvGrpSpPr>
        <p:grpSpPr>
          <a:xfrm>
            <a:off x="6707132" y="2813307"/>
            <a:ext cx="4778134" cy="1360496"/>
            <a:chOff x="0" y="0"/>
            <a:chExt cx="1258439" cy="358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8439" cy="358320"/>
            </a:xfrm>
            <a:custGeom>
              <a:avLst/>
              <a:gdLst/>
              <a:ahLst/>
              <a:cxnLst/>
              <a:rect l="l" t="t" r="r" b="b"/>
              <a:pathLst>
                <a:path w="1258439" h="358320">
                  <a:moveTo>
                    <a:pt x="121521" y="0"/>
                  </a:moveTo>
                  <a:lnTo>
                    <a:pt x="1136918" y="0"/>
                  </a:lnTo>
                  <a:cubicBezTo>
                    <a:pt x="1204032" y="0"/>
                    <a:pt x="1258439" y="54407"/>
                    <a:pt x="1258439" y="121521"/>
                  </a:cubicBezTo>
                  <a:lnTo>
                    <a:pt x="1258439" y="236799"/>
                  </a:lnTo>
                  <a:cubicBezTo>
                    <a:pt x="1258439" y="303913"/>
                    <a:pt x="1204032" y="358320"/>
                    <a:pt x="1136918" y="358320"/>
                  </a:cubicBezTo>
                  <a:lnTo>
                    <a:pt x="121521" y="358320"/>
                  </a:lnTo>
                  <a:cubicBezTo>
                    <a:pt x="54407" y="358320"/>
                    <a:pt x="0" y="303913"/>
                    <a:pt x="0" y="236799"/>
                  </a:cubicBezTo>
                  <a:lnTo>
                    <a:pt x="0" y="121521"/>
                  </a:lnTo>
                  <a:cubicBezTo>
                    <a:pt x="0" y="54407"/>
                    <a:pt x="54407" y="0"/>
                    <a:pt x="121521" y="0"/>
                  </a:cubicBezTo>
                  <a:close/>
                </a:path>
              </a:pathLst>
            </a:custGeom>
            <a:solidFill>
              <a:srgbClr val="263F6B"/>
            </a:solidFill>
            <a:ln cap="rnd">
              <a:noFill/>
              <a:prstDash val="sysDot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258439" cy="4059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spc="57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KEPALA UPT. PMHP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26613" y="4385677"/>
            <a:ext cx="5588505" cy="1009332"/>
            <a:chOff x="0" y="0"/>
            <a:chExt cx="1471870" cy="2658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71870" cy="265832"/>
            </a:xfrm>
            <a:custGeom>
              <a:avLst/>
              <a:gdLst/>
              <a:ahLst/>
              <a:cxnLst/>
              <a:rect l="l" t="t" r="r" b="b"/>
              <a:pathLst>
                <a:path w="1471870" h="265832">
                  <a:moveTo>
                    <a:pt x="103900" y="0"/>
                  </a:moveTo>
                  <a:lnTo>
                    <a:pt x="1367970" y="0"/>
                  </a:lnTo>
                  <a:cubicBezTo>
                    <a:pt x="1425352" y="0"/>
                    <a:pt x="1471870" y="46517"/>
                    <a:pt x="1471870" y="103900"/>
                  </a:cubicBezTo>
                  <a:lnTo>
                    <a:pt x="1471870" y="161933"/>
                  </a:lnTo>
                  <a:cubicBezTo>
                    <a:pt x="1471870" y="189489"/>
                    <a:pt x="1460923" y="215916"/>
                    <a:pt x="1441438" y="235401"/>
                  </a:cubicBezTo>
                  <a:cubicBezTo>
                    <a:pt x="1421953" y="254886"/>
                    <a:pt x="1395526" y="265832"/>
                    <a:pt x="1367970" y="265832"/>
                  </a:cubicBezTo>
                  <a:lnTo>
                    <a:pt x="103900" y="265832"/>
                  </a:lnTo>
                  <a:cubicBezTo>
                    <a:pt x="76344" y="265832"/>
                    <a:pt x="49916" y="254886"/>
                    <a:pt x="30432" y="235401"/>
                  </a:cubicBezTo>
                  <a:cubicBezTo>
                    <a:pt x="10947" y="215916"/>
                    <a:pt x="0" y="189489"/>
                    <a:pt x="0" y="161933"/>
                  </a:cubicBezTo>
                  <a:lnTo>
                    <a:pt x="0" y="103900"/>
                  </a:lnTo>
                  <a:cubicBezTo>
                    <a:pt x="0" y="76344"/>
                    <a:pt x="10947" y="49916"/>
                    <a:pt x="30432" y="30432"/>
                  </a:cubicBezTo>
                  <a:cubicBezTo>
                    <a:pt x="49916" y="10947"/>
                    <a:pt x="76344" y="0"/>
                    <a:pt x="103900" y="0"/>
                  </a:cubicBezTo>
                  <a:close/>
                </a:path>
              </a:pathLst>
            </a:custGeom>
            <a:solidFill>
              <a:srgbClr val="263F6B"/>
            </a:solidFill>
            <a:ln cap="rnd">
              <a:noFill/>
              <a:prstDash val="sysDot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71870" cy="303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spc="44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KEPALA SUBBAGIAN TATA USAHA UPT. PMHP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40552" y="6789538"/>
            <a:ext cx="6602288" cy="1170226"/>
            <a:chOff x="0" y="0"/>
            <a:chExt cx="1738874" cy="30820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38874" cy="308208"/>
            </a:xfrm>
            <a:custGeom>
              <a:avLst/>
              <a:gdLst/>
              <a:ahLst/>
              <a:cxnLst/>
              <a:rect l="l" t="t" r="r" b="b"/>
              <a:pathLst>
                <a:path w="1738874" h="308208">
                  <a:moveTo>
                    <a:pt x="87946" y="0"/>
                  </a:moveTo>
                  <a:lnTo>
                    <a:pt x="1650928" y="0"/>
                  </a:lnTo>
                  <a:cubicBezTo>
                    <a:pt x="1699499" y="0"/>
                    <a:pt x="1738874" y="39375"/>
                    <a:pt x="1738874" y="87946"/>
                  </a:cubicBezTo>
                  <a:lnTo>
                    <a:pt x="1738874" y="220262"/>
                  </a:lnTo>
                  <a:cubicBezTo>
                    <a:pt x="1738874" y="243587"/>
                    <a:pt x="1729608" y="265956"/>
                    <a:pt x="1713115" y="282449"/>
                  </a:cubicBezTo>
                  <a:cubicBezTo>
                    <a:pt x="1696622" y="298942"/>
                    <a:pt x="1674253" y="308208"/>
                    <a:pt x="1650928" y="308208"/>
                  </a:cubicBezTo>
                  <a:lnTo>
                    <a:pt x="87946" y="308208"/>
                  </a:lnTo>
                  <a:cubicBezTo>
                    <a:pt x="39375" y="308208"/>
                    <a:pt x="0" y="268833"/>
                    <a:pt x="0" y="220262"/>
                  </a:cubicBezTo>
                  <a:lnTo>
                    <a:pt x="0" y="87946"/>
                  </a:lnTo>
                  <a:cubicBezTo>
                    <a:pt x="0" y="39375"/>
                    <a:pt x="39375" y="0"/>
                    <a:pt x="87946" y="0"/>
                  </a:cubicBezTo>
                  <a:close/>
                </a:path>
              </a:pathLst>
            </a:custGeom>
            <a:solidFill>
              <a:srgbClr val="263F6B"/>
            </a:solidFill>
            <a:ln cap="rnd">
              <a:noFill/>
              <a:prstDash val="sysDot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738874" cy="346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spc="44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KEPALA SEKSI PENERAPAN MUTU HASIL PERIKANAN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839684" y="6809002"/>
            <a:ext cx="6384240" cy="1150762"/>
            <a:chOff x="0" y="0"/>
            <a:chExt cx="1681446" cy="30308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81446" cy="303081"/>
            </a:xfrm>
            <a:custGeom>
              <a:avLst/>
              <a:gdLst/>
              <a:ahLst/>
              <a:cxnLst/>
              <a:rect l="l" t="t" r="r" b="b"/>
              <a:pathLst>
                <a:path w="1681446" h="303081">
                  <a:moveTo>
                    <a:pt x="90950" y="0"/>
                  </a:moveTo>
                  <a:lnTo>
                    <a:pt x="1590496" y="0"/>
                  </a:lnTo>
                  <a:cubicBezTo>
                    <a:pt x="1614618" y="0"/>
                    <a:pt x="1637751" y="9582"/>
                    <a:pt x="1654808" y="26639"/>
                  </a:cubicBezTo>
                  <a:cubicBezTo>
                    <a:pt x="1671864" y="43695"/>
                    <a:pt x="1681446" y="66828"/>
                    <a:pt x="1681446" y="90950"/>
                  </a:cubicBezTo>
                  <a:lnTo>
                    <a:pt x="1681446" y="212132"/>
                  </a:lnTo>
                  <a:cubicBezTo>
                    <a:pt x="1681446" y="236253"/>
                    <a:pt x="1671864" y="259387"/>
                    <a:pt x="1654808" y="276443"/>
                  </a:cubicBezTo>
                  <a:cubicBezTo>
                    <a:pt x="1637751" y="293499"/>
                    <a:pt x="1614618" y="303081"/>
                    <a:pt x="1590496" y="303081"/>
                  </a:cubicBezTo>
                  <a:lnTo>
                    <a:pt x="90950" y="303081"/>
                  </a:lnTo>
                  <a:cubicBezTo>
                    <a:pt x="40720" y="303081"/>
                    <a:pt x="0" y="262362"/>
                    <a:pt x="0" y="212132"/>
                  </a:cubicBezTo>
                  <a:lnTo>
                    <a:pt x="0" y="90950"/>
                  </a:lnTo>
                  <a:cubicBezTo>
                    <a:pt x="0" y="40720"/>
                    <a:pt x="40720" y="0"/>
                    <a:pt x="90950" y="0"/>
                  </a:cubicBezTo>
                  <a:close/>
                </a:path>
              </a:pathLst>
            </a:custGeom>
            <a:solidFill>
              <a:srgbClr val="263F6B"/>
            </a:solidFill>
            <a:ln cap="rnd">
              <a:noFill/>
              <a:prstDash val="sysDot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681446" cy="3411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spc="44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KEPALA SEKSI PENGUJIAN MUTU HASIL PERIKANAN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640282" y="8921790"/>
            <a:ext cx="5045536" cy="838462"/>
            <a:chOff x="0" y="0"/>
            <a:chExt cx="1328865" cy="22082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28865" cy="220829"/>
            </a:xfrm>
            <a:custGeom>
              <a:avLst/>
              <a:gdLst/>
              <a:ahLst/>
              <a:cxnLst/>
              <a:rect l="l" t="t" r="r" b="b"/>
              <a:pathLst>
                <a:path w="1328865" h="220829">
                  <a:moveTo>
                    <a:pt x="110415" y="0"/>
                  </a:moveTo>
                  <a:lnTo>
                    <a:pt x="1218451" y="0"/>
                  </a:lnTo>
                  <a:cubicBezTo>
                    <a:pt x="1279431" y="0"/>
                    <a:pt x="1328865" y="49434"/>
                    <a:pt x="1328865" y="110415"/>
                  </a:cubicBezTo>
                  <a:lnTo>
                    <a:pt x="1328865" y="110415"/>
                  </a:lnTo>
                  <a:cubicBezTo>
                    <a:pt x="1328865" y="171395"/>
                    <a:pt x="1279431" y="220829"/>
                    <a:pt x="1218451" y="220829"/>
                  </a:cubicBezTo>
                  <a:lnTo>
                    <a:pt x="110415" y="220829"/>
                  </a:lnTo>
                  <a:cubicBezTo>
                    <a:pt x="49434" y="220829"/>
                    <a:pt x="0" y="171395"/>
                    <a:pt x="0" y="110415"/>
                  </a:cubicBezTo>
                  <a:lnTo>
                    <a:pt x="0" y="110415"/>
                  </a:lnTo>
                  <a:cubicBezTo>
                    <a:pt x="0" y="49434"/>
                    <a:pt x="49434" y="0"/>
                    <a:pt x="110415" y="0"/>
                  </a:cubicBezTo>
                  <a:close/>
                </a:path>
              </a:pathLst>
            </a:custGeom>
            <a:solidFill>
              <a:srgbClr val="263F6B"/>
            </a:solidFill>
            <a:ln cap="rnd">
              <a:noFill/>
              <a:prstDash val="sysDot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328865" cy="258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spc="44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JABATAN FUNGSIONAL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176317" y="665117"/>
            <a:ext cx="5935366" cy="1937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3"/>
              </a:lnSpc>
            </a:pPr>
            <a:r>
              <a:rPr lang="en-US" sz="7636" spc="-450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BAGAN ORGANISASI</a:t>
            </a:r>
          </a:p>
        </p:txBody>
      </p:sp>
      <p:sp>
        <p:nvSpPr>
          <p:cNvPr id="24" name="AutoShape 24"/>
          <p:cNvSpPr/>
          <p:nvPr/>
        </p:nvSpPr>
        <p:spPr>
          <a:xfrm flipV="1">
            <a:off x="4903601" y="5912861"/>
            <a:ext cx="9185305" cy="414"/>
          </a:xfrm>
          <a:prstGeom prst="line">
            <a:avLst/>
          </a:prstGeom>
          <a:ln w="38100" cap="flat">
            <a:gradFill>
              <a:gsLst>
                <a:gs pos="0">
                  <a:srgbClr val="5089F1">
                    <a:alpha val="100000"/>
                  </a:srgbClr>
                </a:gs>
                <a:gs pos="100000">
                  <a:srgbClr val="75617D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9096200" y="4890343"/>
            <a:ext cx="1630413" cy="0"/>
          </a:xfrm>
          <a:prstGeom prst="line">
            <a:avLst/>
          </a:prstGeom>
          <a:ln w="38100" cap="flat">
            <a:gradFill>
              <a:gsLst>
                <a:gs pos="0">
                  <a:srgbClr val="5089F1">
                    <a:alpha val="100000"/>
                  </a:srgbClr>
                </a:gs>
                <a:gs pos="100000">
                  <a:srgbClr val="75617D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oval" w="lg" len="lg"/>
          </a:ln>
        </p:spPr>
      </p:sp>
      <p:sp>
        <p:nvSpPr>
          <p:cNvPr id="26" name="AutoShape 26"/>
          <p:cNvSpPr/>
          <p:nvPr/>
        </p:nvSpPr>
        <p:spPr>
          <a:xfrm flipH="1" flipV="1">
            <a:off x="9096200" y="4173803"/>
            <a:ext cx="66850" cy="4747986"/>
          </a:xfrm>
          <a:prstGeom prst="line">
            <a:avLst/>
          </a:prstGeom>
          <a:ln w="38100" cap="flat">
            <a:gradFill>
              <a:gsLst>
                <a:gs pos="0">
                  <a:srgbClr val="5089F1">
                    <a:alpha val="100000"/>
                  </a:srgbClr>
                </a:gs>
                <a:gs pos="100000">
                  <a:srgbClr val="75617D">
                    <a:alpha val="100000"/>
                  </a:srgbClr>
                </a:gs>
              </a:gsLst>
              <a:lin ang="0"/>
            </a:gradFill>
            <a:prstDash val="solid"/>
            <a:headEnd type="oval" w="lg" len="lg"/>
            <a:tailEnd type="oval" w="lg" len="lg"/>
          </a:ln>
        </p:spPr>
      </p:sp>
      <p:sp>
        <p:nvSpPr>
          <p:cNvPr id="27" name="AutoShape 27"/>
          <p:cNvSpPr/>
          <p:nvPr/>
        </p:nvSpPr>
        <p:spPr>
          <a:xfrm>
            <a:off x="4903601" y="5913275"/>
            <a:ext cx="19050" cy="876264"/>
          </a:xfrm>
          <a:prstGeom prst="line">
            <a:avLst/>
          </a:prstGeom>
          <a:ln w="38100" cap="flat">
            <a:gradFill>
              <a:gsLst>
                <a:gs pos="0">
                  <a:srgbClr val="5089F1">
                    <a:alpha val="100000"/>
                  </a:srgbClr>
                </a:gs>
                <a:gs pos="100000">
                  <a:srgbClr val="75617D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oval" w="lg" len="lg"/>
          </a:ln>
        </p:spPr>
      </p:sp>
      <p:sp>
        <p:nvSpPr>
          <p:cNvPr id="28" name="AutoShape 28"/>
          <p:cNvSpPr/>
          <p:nvPr/>
        </p:nvSpPr>
        <p:spPr>
          <a:xfrm>
            <a:off x="14050849" y="5932325"/>
            <a:ext cx="19050" cy="876264"/>
          </a:xfrm>
          <a:prstGeom prst="line">
            <a:avLst/>
          </a:prstGeom>
          <a:ln w="38100" cap="flat">
            <a:gradFill>
              <a:gsLst>
                <a:gs pos="0">
                  <a:srgbClr val="5089F1">
                    <a:alpha val="100000"/>
                  </a:srgbClr>
                </a:gs>
                <a:gs pos="100000">
                  <a:srgbClr val="75617D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oval" w="lg" len="lg"/>
          </a:ln>
        </p:spPr>
      </p:sp>
      <p:sp>
        <p:nvSpPr>
          <p:cNvPr id="29" name="TextBox 29"/>
          <p:cNvSpPr txBox="1"/>
          <p:nvPr/>
        </p:nvSpPr>
        <p:spPr>
          <a:xfrm>
            <a:off x="12290858" y="9890125"/>
            <a:ext cx="4291012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 spc="50">
                <a:solidFill>
                  <a:srgbClr val="263F6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Pergub no.74 tahun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7231243" y="698454"/>
            <a:ext cx="2556816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500059" y="7012999"/>
            <a:ext cx="2556816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-2700000">
            <a:off x="-2646503" y="-12437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6" name="AutoShape 6"/>
          <p:cNvSpPr/>
          <p:nvPr/>
        </p:nvSpPr>
        <p:spPr>
          <a:xfrm rot="-2700000">
            <a:off x="15641497" y="90433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28397"/>
              </p:ext>
            </p:extLst>
          </p:nvPr>
        </p:nvGraphicFramePr>
        <p:xfrm>
          <a:off x="1028700" y="2400576"/>
          <a:ext cx="13603264" cy="6746862"/>
        </p:xfrm>
        <a:graphic>
          <a:graphicData uri="http://schemas.openxmlformats.org/drawingml/2006/table">
            <a:tbl>
              <a:tblPr/>
              <a:tblGrid>
                <a:gridCol w="703818"/>
                <a:gridCol w="1848524"/>
                <a:gridCol w="1582399"/>
                <a:gridCol w="1865157"/>
                <a:gridCol w="1865157"/>
                <a:gridCol w="1715462"/>
                <a:gridCol w="1438248"/>
                <a:gridCol w="1538045"/>
                <a:gridCol w="1046454"/>
              </a:tblGrid>
              <a:tr h="2129448">
                <a:tc>
                  <a:txBody>
                    <a:bodyPr/>
                    <a:lstStyle/>
                    <a:p>
                      <a:pPr algn="ctr">
                        <a:lnSpc>
                          <a:spcPts val="1771"/>
                        </a:lnSpc>
                        <a:defRPr/>
                      </a:pPr>
                      <a:r>
                        <a:rPr lang="en-US" sz="1265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1"/>
                        </a:lnSpc>
                        <a:defRPr/>
                      </a:pPr>
                      <a:r>
                        <a:rPr lang="en-US" sz="12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JENJANG PENDIDIKAN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1"/>
                        </a:lnSpc>
                        <a:defRPr/>
                      </a:pPr>
                      <a:r>
                        <a:rPr lang="en-US" sz="1265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PEJABAT STRUKTURAL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1"/>
                        </a:lnSpc>
                        <a:defRPr/>
                      </a:pPr>
                      <a:r>
                        <a:rPr lang="en-US" sz="1265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PENATA KELOLA KELAUTAN DAN PERIKANAN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1"/>
                        </a:lnSpc>
                        <a:defRPr/>
                      </a:pPr>
                      <a:r>
                        <a:rPr lang="en-US" sz="12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PENELAAH TEKNIS KEBIJAKAN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1"/>
                        </a:lnSpc>
                        <a:defRPr/>
                      </a:pPr>
                      <a:r>
                        <a:rPr lang="en-US" sz="12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PENGOLAH DATA DAN INFORMASI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1"/>
                        </a:lnSpc>
                        <a:defRPr/>
                      </a:pPr>
                      <a:r>
                        <a:rPr lang="en-US" sz="1265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TENAGA KEAMANAN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1"/>
                        </a:lnSpc>
                        <a:defRPr/>
                      </a:pPr>
                      <a:r>
                        <a:rPr lang="en-US" sz="1265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TENAGA KEBERSIHAN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1"/>
                        </a:lnSpc>
                        <a:defRPr/>
                      </a:pPr>
                      <a:r>
                        <a:rPr lang="en-US" sz="12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</a:tr>
              <a:tr h="1026597"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 dirty="0" smtClean="0">
                          <a:solidFill>
                            <a:srgbClr val="000000"/>
                          </a:solidFill>
                          <a:latin typeface="Montserrat Bold"/>
                          <a:sym typeface="Montserrat Bold"/>
                        </a:rPr>
                        <a:t>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 dirty="0" smtClean="0">
                          <a:solidFill>
                            <a:srgbClr val="000000"/>
                          </a:solidFill>
                          <a:latin typeface="Montserrat Bold"/>
                          <a:sym typeface="Montserrat Bold"/>
                        </a:rPr>
                        <a:t>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030"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 dirty="0" smtClean="0">
                          <a:solidFill>
                            <a:srgbClr val="000000"/>
                          </a:solidFill>
                          <a:latin typeface="Montserrat Bold"/>
                          <a:sym typeface="Montserrat Bold"/>
                        </a:rPr>
                        <a:t>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1*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1*</a:t>
                      </a:r>
                      <a:endParaRPr lang="en-US" sz="1400" dirty="0" smtClean="0"/>
                    </a:p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29"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29"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SLTA/Sederajat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1*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29"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1"/>
                        </a:lnSpc>
                        <a:defRPr/>
                      </a:pPr>
                      <a:r>
                        <a:rPr lang="en-US" sz="1365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925451" y="822279"/>
            <a:ext cx="12437097" cy="843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7"/>
              </a:lnSpc>
            </a:pPr>
            <a:r>
              <a:rPr lang="en-US" sz="6374" spc="-376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SUMBERDAYA MANUSIA (SDM)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96607" y="9239250"/>
            <a:ext cx="8294787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 spc="50">
                <a:solidFill>
                  <a:srgbClr val="263F6B"/>
                </a:solidFill>
                <a:latin typeface="Montserrat"/>
                <a:ea typeface="Montserrat"/>
                <a:cs typeface="Montserrat"/>
                <a:sym typeface="Montserrat"/>
              </a:rPr>
              <a:t>Berdasarkan Latar Belakang Pendidikan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87834" y="9464721"/>
            <a:ext cx="128200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spc="40">
                <a:solidFill>
                  <a:srgbClr val="263F6B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ket * : THL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0591" y="187279"/>
            <a:ext cx="9853964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 spc="50">
                <a:solidFill>
                  <a:srgbClr val="263F6B"/>
                </a:solidFill>
                <a:latin typeface="Montserrat"/>
                <a:ea typeface="Montserrat"/>
                <a:cs typeface="Montserrat"/>
                <a:sym typeface="Montserrat"/>
              </a:rPr>
              <a:t>Berdasarkan kompetensi / Keahlian yang Telah Dimiliki</a:t>
            </a:r>
          </a:p>
        </p:txBody>
      </p:sp>
      <p:sp>
        <p:nvSpPr>
          <p:cNvPr id="3" name="AutoShape 3"/>
          <p:cNvSpPr/>
          <p:nvPr/>
        </p:nvSpPr>
        <p:spPr>
          <a:xfrm rot="-1753206">
            <a:off x="-1113304" y="4354356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4" name="Freeform 4"/>
          <p:cNvSpPr/>
          <p:nvPr/>
        </p:nvSpPr>
        <p:spPr>
          <a:xfrm>
            <a:off x="17231243" y="698454"/>
            <a:ext cx="2556816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500059" y="7012999"/>
            <a:ext cx="2556816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-2700000">
            <a:off x="-2646503" y="-12437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7" name="AutoShape 7"/>
          <p:cNvSpPr/>
          <p:nvPr/>
        </p:nvSpPr>
        <p:spPr>
          <a:xfrm rot="-2700000">
            <a:off x="15641497" y="90433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03641"/>
              </p:ext>
            </p:extLst>
          </p:nvPr>
        </p:nvGraphicFramePr>
        <p:xfrm>
          <a:off x="2260167" y="1203142"/>
          <a:ext cx="13273033" cy="8383399"/>
        </p:xfrm>
        <a:graphic>
          <a:graphicData uri="http://schemas.openxmlformats.org/drawingml/2006/table">
            <a:tbl>
              <a:tblPr/>
              <a:tblGrid>
                <a:gridCol w="1138427"/>
                <a:gridCol w="1738920"/>
                <a:gridCol w="1488575"/>
                <a:gridCol w="1754567"/>
                <a:gridCol w="1754567"/>
                <a:gridCol w="1613748"/>
                <a:gridCol w="1352971"/>
                <a:gridCol w="1446851"/>
                <a:gridCol w="984407"/>
              </a:tblGrid>
              <a:tr h="1304488"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JENIS PELATIHAN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PEJABAT STRUKTURAL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PENATA KELOLA KELAUTAN DAN PERIKANAN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PENELAAH TEKNIS KEBIJAKAN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PENGOLAH DATA DAN INFORMASI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TENAGA KEAMANAN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TENAGA KEBERSIHAN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9"/>
                        </a:lnSpc>
                        <a:defRPr/>
                      </a:pPr>
                      <a:r>
                        <a:rPr lang="en-US" sz="10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7C2"/>
                    </a:solidFill>
                  </a:tcPr>
                </a:tc>
              </a:tr>
              <a:tr h="79386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HACCP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9</a:t>
                      </a:r>
                      <a:endParaRPr lang="en-US" sz="1100" dirty="0"/>
                    </a:p>
                    <a:p>
                      <a:pPr algn="ctr">
                        <a:lnSpc>
                          <a:spcPts val="1399"/>
                        </a:lnSpc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02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PEMAHAMAN / IMPLEMENTASI ISO 17025 2017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86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DOKUMENTASI ISO 17025 2017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750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KAJI ULANG MANAJEMEN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701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AUDIT INTERNAL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56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VALIDASI METODE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865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KETIDAKPASTIAN PENGUKURAN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568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PANELIS STANDAR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-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701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PELATIHAN PPC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8119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6"/>
                </a:lnTo>
                <a:lnTo>
                  <a:pt x="0" y="295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9591065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92271"/>
              </p:ext>
            </p:extLst>
          </p:nvPr>
        </p:nvGraphicFramePr>
        <p:xfrm>
          <a:off x="2811758" y="1176208"/>
          <a:ext cx="11851837" cy="7693201"/>
        </p:xfrm>
        <a:graphic>
          <a:graphicData uri="http://schemas.openxmlformats.org/drawingml/2006/table">
            <a:tbl>
              <a:tblPr/>
              <a:tblGrid>
                <a:gridCol w="1155217"/>
                <a:gridCol w="5544318"/>
                <a:gridCol w="5152302"/>
              </a:tblGrid>
              <a:tr h="755384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</a:t>
                      </a:r>
                      <a:endParaRPr lang="en-US" sz="1100" dirty="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FFFFFF"/>
                          </a:solidFill>
                          <a:latin typeface="Montserrat Ultra-Bold"/>
                          <a:ea typeface="Montserrat Ultra-Bold"/>
                          <a:cs typeface="Montserrat Ultra-Bold"/>
                          <a:sym typeface="Montserrat Ultra-Bold"/>
                        </a:rPr>
                        <a:t>SARANA PRASARANA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FFFFFF"/>
                          </a:solidFill>
                          <a:latin typeface="Montserrat Ultra-Bold"/>
                          <a:ea typeface="Montserrat Ultra-Bold"/>
                          <a:cs typeface="Montserrat Ultra-Bold"/>
                          <a:sym typeface="Montserrat Ultra-Bold"/>
                        </a:rPr>
                        <a:t>JUMLAH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</a:tr>
              <a:tr h="3288108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GEDUNG </a:t>
                      </a: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UTAMA</a:t>
                      </a:r>
                    </a:p>
                    <a:p>
                      <a:pPr algn="l">
                        <a:lnSpc>
                          <a:spcPts val="1819"/>
                        </a:lnSpc>
                        <a:defRPr/>
                      </a:pPr>
                      <a:endParaRPr lang="en-US" sz="1100" dirty="0"/>
                    </a:p>
                    <a:p>
                      <a:pPr algn="l">
                        <a:lnSpc>
                          <a:spcPts val="1819"/>
                        </a:lnSpc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 RUANG ADMINISTRASI (KANTOR)</a:t>
                      </a:r>
                    </a:p>
                    <a:p>
                      <a:pPr algn="l">
                        <a:lnSpc>
                          <a:spcPts val="1819"/>
                        </a:lnSpc>
                      </a:pP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. RUANG PREPARASI</a:t>
                      </a:r>
                    </a:p>
                    <a:p>
                      <a:pPr algn="l">
                        <a:lnSpc>
                          <a:spcPts val="1819"/>
                        </a:lnSpc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C. RUANG LABORATORIUM</a:t>
                      </a:r>
                    </a:p>
                    <a:p>
                      <a:pPr algn="l">
                        <a:lnSpc>
                          <a:spcPts val="1819"/>
                        </a:lnSpc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   1. ORGANOLEPTIK</a:t>
                      </a:r>
                      <a:endParaRPr lang="en-US" sz="1299" dirty="0">
                        <a:solidFill>
                          <a:srgbClr val="000000"/>
                        </a:solidFill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  <a:p>
                      <a:pPr algn="l">
                        <a:lnSpc>
                          <a:spcPts val="1819"/>
                        </a:lnSpc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1299" baseline="0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  </a:t>
                      </a: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2. MIKROBIOLOGI</a:t>
                      </a:r>
                      <a:endParaRPr lang="en-US" sz="1299" dirty="0">
                        <a:solidFill>
                          <a:srgbClr val="000000"/>
                        </a:solidFill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  <a:p>
                      <a:pPr algn="l">
                        <a:lnSpc>
                          <a:spcPts val="1819"/>
                        </a:lnSpc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1299" baseline="0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   3.</a:t>
                      </a: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KIMIA</a:t>
                      </a:r>
                    </a:p>
                    <a:p>
                      <a:pPr algn="l">
                        <a:lnSpc>
                          <a:spcPts val="1819"/>
                        </a:lnSpc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1299" baseline="0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   4.</a:t>
                      </a: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RUANG INSTRUMEN</a:t>
                      </a:r>
                    </a:p>
                    <a:p>
                      <a:pPr algn="l">
                        <a:lnSpc>
                          <a:spcPts val="1819"/>
                        </a:lnSpc>
                      </a:pP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D. MUSHOLLA</a:t>
                      </a:r>
                    </a:p>
                    <a:p>
                      <a:pPr algn="l">
                        <a:lnSpc>
                          <a:spcPts val="1819"/>
                        </a:lnSpc>
                      </a:pP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E. LOBY</a:t>
                      </a:r>
                      <a:endParaRPr lang="en-US" sz="1299" dirty="0">
                        <a:solidFill>
                          <a:srgbClr val="000000"/>
                        </a:solidFill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  <a:p>
                      <a:pPr algn="l">
                        <a:lnSpc>
                          <a:spcPts val="1819"/>
                        </a:lnSpc>
                      </a:pPr>
                      <a:endParaRPr lang="en-US" sz="1299" dirty="0">
                        <a:solidFill>
                          <a:srgbClr val="000000"/>
                        </a:solidFill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1819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299" dirty="0">
                        <a:solidFill>
                          <a:srgbClr val="000000"/>
                        </a:solidFill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</a:p>
                    <a:p>
                      <a:pPr algn="ctr">
                        <a:lnSpc>
                          <a:spcPts val="1819"/>
                        </a:lnSpc>
                      </a:pPr>
                      <a:endParaRPr lang="en-US" sz="1299" dirty="0">
                        <a:solidFill>
                          <a:srgbClr val="000000"/>
                        </a:solidFill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299" dirty="0">
                        <a:solidFill>
                          <a:srgbClr val="000000"/>
                        </a:solidFill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</a:p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dirty="0" smtClean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299" dirty="0">
                        <a:solidFill>
                          <a:srgbClr val="000000"/>
                        </a:solidFill>
                        <a:latin typeface="Montserrat Bold"/>
                        <a:ea typeface="Montserrat Bold"/>
                        <a:cs typeface="Montserrat Bold"/>
                        <a:sym typeface="Montserrat Bold"/>
                      </a:endParaRPr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9153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 dirty="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MESS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sym typeface="Montserrat Bold"/>
                        </a:rPr>
                        <a:t>2</a:t>
                      </a:r>
                      <a:endParaRPr lang="en-US" sz="1100" dirty="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139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GUDANG GENSET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139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GUDANG PENYIMPANAN ALAT KEBERSIHAN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139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BAK PENAMPUNGAN AIR BERSIH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139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GUDANG PENYIMPANAN LIMBAH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>
            <a:off x="16332745" y="881192"/>
            <a:ext cx="4893011" cy="4929985"/>
          </a:xfrm>
          <a:custGeom>
            <a:avLst/>
            <a:gdLst/>
            <a:ahLst/>
            <a:cxnLst/>
            <a:rect l="l" t="t" r="r" b="b"/>
            <a:pathLst>
              <a:path w="4893011" h="4929985">
                <a:moveTo>
                  <a:pt x="0" y="0"/>
                </a:moveTo>
                <a:lnTo>
                  <a:pt x="4893010" y="0"/>
                </a:lnTo>
                <a:lnTo>
                  <a:pt x="4893010" y="4929986"/>
                </a:lnTo>
                <a:lnTo>
                  <a:pt x="0" y="4929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23024" y="7520995"/>
            <a:ext cx="4242247" cy="2794580"/>
          </a:xfrm>
          <a:custGeom>
            <a:avLst/>
            <a:gdLst/>
            <a:ahLst/>
            <a:cxnLst/>
            <a:rect l="l" t="t" r="r" b="b"/>
            <a:pathLst>
              <a:path w="4242247" h="2794580">
                <a:moveTo>
                  <a:pt x="0" y="0"/>
                </a:moveTo>
                <a:lnTo>
                  <a:pt x="4242246" y="0"/>
                </a:lnTo>
                <a:lnTo>
                  <a:pt x="4242246" y="2794580"/>
                </a:lnTo>
                <a:lnTo>
                  <a:pt x="0" y="2794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38248" y="220531"/>
            <a:ext cx="8205752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53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SARANA DAN PRASARANA YANG DIMILIKI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8119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6"/>
                </a:lnTo>
                <a:lnTo>
                  <a:pt x="0" y="295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9591065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4" name="AutoShape 4"/>
          <p:cNvSpPr/>
          <p:nvPr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213559"/>
          </a:solid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02434"/>
              </p:ext>
            </p:extLst>
          </p:nvPr>
        </p:nvGraphicFramePr>
        <p:xfrm>
          <a:off x="402041" y="1278726"/>
          <a:ext cx="17483918" cy="8074824"/>
        </p:xfrm>
        <a:graphic>
          <a:graphicData uri="http://schemas.openxmlformats.org/drawingml/2006/table">
            <a:tbl>
              <a:tblPr/>
              <a:tblGrid>
                <a:gridCol w="816805"/>
                <a:gridCol w="3043133"/>
                <a:gridCol w="4810763"/>
                <a:gridCol w="8813217"/>
              </a:tblGrid>
              <a:tr h="890054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</a:t>
                      </a:r>
                      <a:endParaRPr lang="en-US" sz="1100" dirty="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FFFFFF"/>
                          </a:solidFill>
                          <a:latin typeface="Montserrat Ultra-Bold"/>
                          <a:ea typeface="Montserrat Ultra-Bold"/>
                          <a:cs typeface="Montserrat Ultra-Bold"/>
                          <a:sym typeface="Montserrat Ultra-Bold"/>
                        </a:rPr>
                        <a:t>URAIAN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FFFFFF"/>
                          </a:solidFill>
                          <a:latin typeface="Montserrat Ultra-Bold"/>
                          <a:ea typeface="Montserrat Ultra-Bold"/>
                          <a:cs typeface="Montserrat Ultra-Bold"/>
                          <a:sym typeface="Montserrat Ultra-Bold"/>
                        </a:rPr>
                        <a:t>ALAT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FFFFFF"/>
                          </a:solidFill>
                          <a:latin typeface="Montserrat Ultra-Bold"/>
                          <a:ea typeface="Montserrat Ultra-Bold"/>
                          <a:cs typeface="Montserrat Ultra-Bold"/>
                          <a:sym typeface="Montserrat Ultra-Bold"/>
                        </a:rPr>
                        <a:t>BAHAN (MEDIA DAN PEREAKSI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3F6B"/>
                    </a:solidFill>
                  </a:tcPr>
                </a:tc>
              </a:tr>
              <a:tr h="713453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RUANG PENERIMA SAMPEL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FREEZER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5787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RUANG PREPARASI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RAK PENYIMPANAN ALAT PANGUJUAN SENSORIK, KOMPOR, REFRIGERATOR, BLENDER, TIMBANGAN DIGITAL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endParaRPr lang="en-US" sz="1800" dirty="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6954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LABORATORIUM ORGANOLEPTIK / SENSORIK (UJI SENSORIK DAN FORMALIN)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BILIK CICIP, PANELIS STANDAR, SENTRIFUGE, BECKER GLASS, PIPET TETES, GELAS UKUR,CORONG KACA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TEST KIT FORMALIN, CARRES I DAN CARRES II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1622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LABORATORIUM MIKROBIOLOGI (UJI ALT DAN E.COLI)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AUTOCLAFE, LAMINAR, AIR FLOWINCUBATOR SUHU 35°C, INCUBATOR SUHU 25°C, STOMECHER, REFRIGERATOR, WATHERBATH, HOT PLATE, TIMBANGAN DIGITAL, CAWAN, VACUM FILTER PUMP SET, VORTEX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BACTO AGAR, FLUID THIOGLYCOLATE MEDIUM, GAS PACK DAN ANAEROBIC INDIKATOR STRIPS, LARUTAN BUTTERFILED PHOSPHATE, BUTTEREDMINERAL OILNUTRIENT AGAR, PEPTONE WATERPLATE COUNT AGAR, TRIPTIC SOY AGAR, BGLB, 2% BROTH (B.1), LAURY TRYPTOSE BROTH (LTB) B.2)EC BROTH (B3)LEVINE’S EOSIN METHILEN BLUE (L-EMB) AGAR (B4)MR-VP BROTH (B-6)SIMMON CITRATE AGAR (B7)PLATE COUNT AGAR (B8)LACTOSE BROTH (B9)LST-MUG MEDIUM (B10)EC-MUG MEDIUM (B11)LARUTAN BUTTERFIELD’S PHOSPHATE BUFFER (C1)LARUTAN 0,5% PEPTON WATHER (C2)PEREAKSI KOVACS (C3)PEREAKSI VOGES-PROSKAUER (C4)INDIKATOR METHYL RED (C5)PEREAKSI PEWARNA GRAM (C6)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6954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LABORATORIUM KIMIA (UJI KADAR AIR, KADAR ABU, BORAKS, RHODAMIN B, METHANIL YELLOW)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ANALITIC BALANCE, FURNACE, OVEN, DESIKATOR, KRUSIBLE</a:t>
                      </a:r>
                      <a:endParaRPr lang="en-US" sz="110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TESKIT BORAKS,TESKIT RHODAMIN B, TESKIT METHANIL YELLOW</a:t>
                      </a:r>
                      <a:endParaRPr lang="en-US" sz="1100" dirty="0"/>
                    </a:p>
                  </a:txBody>
                  <a:tcPr marL="195896" marR="195896" marT="195896" marB="195896" anchor="ctr">
                    <a:lnL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135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90500" y="253552"/>
            <a:ext cx="12467034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spc="53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ALAT DAN BAHAN YANG DIGUNAKAN DALAM PENGUJIAN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1080" y="6265400"/>
            <a:ext cx="4942703" cy="4114800"/>
          </a:xfrm>
          <a:custGeom>
            <a:avLst/>
            <a:gdLst/>
            <a:ahLst/>
            <a:cxnLst/>
            <a:rect l="l" t="t" r="r" b="b"/>
            <a:pathLst>
              <a:path w="4942703" h="4114800">
                <a:moveTo>
                  <a:pt x="0" y="0"/>
                </a:moveTo>
                <a:lnTo>
                  <a:pt x="4942703" y="0"/>
                </a:lnTo>
                <a:lnTo>
                  <a:pt x="49427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1753206">
            <a:off x="-1946659" y="6084469"/>
            <a:ext cx="25783492" cy="958616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sp>
        <p:nvSpPr>
          <p:cNvPr id="4" name="AutoShape 4"/>
          <p:cNvSpPr/>
          <p:nvPr/>
        </p:nvSpPr>
        <p:spPr>
          <a:xfrm rot="2700000">
            <a:off x="-2656028" y="906235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5" name="AutoShape 5"/>
          <p:cNvSpPr/>
          <p:nvPr/>
        </p:nvSpPr>
        <p:spPr>
          <a:xfrm rot="2700000">
            <a:off x="15641497" y="-12437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grpSp>
        <p:nvGrpSpPr>
          <p:cNvPr id="6" name="Group 6"/>
          <p:cNvGrpSpPr/>
          <p:nvPr/>
        </p:nvGrpSpPr>
        <p:grpSpPr>
          <a:xfrm>
            <a:off x="-2512615" y="1681677"/>
            <a:ext cx="8253464" cy="1309890"/>
            <a:chOff x="0" y="0"/>
            <a:chExt cx="4161103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1103" cy="660400"/>
            </a:xfrm>
            <a:custGeom>
              <a:avLst/>
              <a:gdLst/>
              <a:ahLst/>
              <a:cxnLst/>
              <a:rect l="l" t="t" r="r" b="b"/>
              <a:pathLst>
                <a:path w="4161103" h="660400">
                  <a:moveTo>
                    <a:pt x="40366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36643" y="0"/>
                  </a:lnTo>
                  <a:cubicBezTo>
                    <a:pt x="4105223" y="0"/>
                    <a:pt x="4161103" y="55880"/>
                    <a:pt x="4161103" y="124460"/>
                  </a:cubicBezTo>
                  <a:lnTo>
                    <a:pt x="4161103" y="535940"/>
                  </a:lnTo>
                  <a:cubicBezTo>
                    <a:pt x="4161103" y="604520"/>
                    <a:pt x="4105223" y="660400"/>
                    <a:pt x="4036643" y="66040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547151" y="1681677"/>
            <a:ext cx="8253464" cy="1309890"/>
            <a:chOff x="0" y="0"/>
            <a:chExt cx="4161103" cy="660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1103" cy="660400"/>
            </a:xfrm>
            <a:custGeom>
              <a:avLst/>
              <a:gdLst/>
              <a:ahLst/>
              <a:cxnLst/>
              <a:rect l="l" t="t" r="r" b="b"/>
              <a:pathLst>
                <a:path w="4161103" h="660400">
                  <a:moveTo>
                    <a:pt x="40366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36643" y="0"/>
                  </a:lnTo>
                  <a:cubicBezTo>
                    <a:pt x="4105223" y="0"/>
                    <a:pt x="4161103" y="55880"/>
                    <a:pt x="4161103" y="124460"/>
                  </a:cubicBezTo>
                  <a:lnTo>
                    <a:pt x="4161103" y="535940"/>
                  </a:lnTo>
                  <a:cubicBezTo>
                    <a:pt x="4161103" y="604520"/>
                    <a:pt x="4105223" y="660400"/>
                    <a:pt x="4036643" y="66040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314931" y="5309326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6" y="0"/>
                </a:lnTo>
                <a:lnTo>
                  <a:pt x="5747086" y="1065824"/>
                </a:lnTo>
                <a:lnTo>
                  <a:pt x="0" y="106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71940" y="5251234"/>
            <a:ext cx="4947268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SENSORI (SKORING TEST, </a:t>
            </a:r>
            <a:r>
              <a:rPr lang="en-US" sz="1700" spc="34" dirty="0" smtClean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DESKRIPSI TEST</a:t>
            </a:r>
            <a:r>
              <a:rPr lang="en-US" sz="1700" spc="34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HEDONIK TEST) (SNI: 2346:2015)</a:t>
            </a:r>
          </a:p>
          <a:p>
            <a:pPr algn="ctr">
              <a:lnSpc>
                <a:spcPts val="4250"/>
              </a:lnSpc>
            </a:pPr>
            <a:endParaRPr lang="en-US" sz="1700" spc="34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14931" y="6692484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6" y="0"/>
                </a:lnTo>
                <a:lnTo>
                  <a:pt x="5747086" y="1065824"/>
                </a:lnTo>
                <a:lnTo>
                  <a:pt x="0" y="106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67847" y="6939642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7" y="0"/>
                </a:lnTo>
                <a:lnTo>
                  <a:pt x="5747087" y="1065823"/>
                </a:lnTo>
                <a:lnTo>
                  <a:pt x="0" y="1065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367847" y="8322800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7" y="0"/>
                </a:lnTo>
                <a:lnTo>
                  <a:pt x="5747087" y="1065823"/>
                </a:lnTo>
                <a:lnTo>
                  <a:pt x="0" y="1065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366176" y="5309326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7" y="0"/>
                </a:lnTo>
                <a:lnTo>
                  <a:pt x="5747087" y="1065824"/>
                </a:lnTo>
                <a:lnTo>
                  <a:pt x="0" y="106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366176" y="6692484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7" y="0"/>
                </a:lnTo>
                <a:lnTo>
                  <a:pt x="5747087" y="1065824"/>
                </a:lnTo>
                <a:lnTo>
                  <a:pt x="0" y="1065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417537" y="8086160"/>
            <a:ext cx="5747086" cy="1065823"/>
          </a:xfrm>
          <a:custGeom>
            <a:avLst/>
            <a:gdLst/>
            <a:ahLst/>
            <a:cxnLst/>
            <a:rect l="l" t="t" r="r" b="b"/>
            <a:pathLst>
              <a:path w="5747086" h="1065823">
                <a:moveTo>
                  <a:pt x="0" y="0"/>
                </a:moveTo>
                <a:lnTo>
                  <a:pt x="5747086" y="0"/>
                </a:lnTo>
                <a:lnTo>
                  <a:pt x="5747086" y="1065823"/>
                </a:lnTo>
                <a:lnTo>
                  <a:pt x="0" y="1065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166792" y="949595"/>
            <a:ext cx="5935366" cy="282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3"/>
              </a:lnSpc>
            </a:pPr>
            <a:r>
              <a:rPr lang="en-US" sz="5636" spc="-332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RUANG LINGKUP PENGUJIAN LABORATORIUM UPT. PMHP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6291" y="4209235"/>
            <a:ext cx="5564718" cy="34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738" spc="54" dirty="0">
                <a:solidFill>
                  <a:srgbClr val="263F6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PENGUJIAN </a:t>
            </a:r>
            <a:r>
              <a:rPr lang="en-US" sz="2738" spc="54" dirty="0" smtClean="0">
                <a:solidFill>
                  <a:srgbClr val="263F6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ORGANOLEPTIK</a:t>
            </a:r>
            <a:endParaRPr lang="en-US" sz="2738" spc="54" dirty="0">
              <a:solidFill>
                <a:srgbClr val="263F6B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25330" y="6889482"/>
            <a:ext cx="4694852" cy="46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UJI FORMALIN (TEST KIT)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29607" y="7136640"/>
            <a:ext cx="4694852" cy="46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UJI ALT (SNI 2332.3:2015)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19208" y="5839550"/>
            <a:ext cx="5564718" cy="34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738" spc="54" dirty="0">
                <a:solidFill>
                  <a:srgbClr val="263F6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PENGUJIAN </a:t>
            </a:r>
            <a:r>
              <a:rPr lang="en-US" sz="2738" spc="54" dirty="0" smtClean="0">
                <a:solidFill>
                  <a:srgbClr val="263F6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MIKROBIOLOGI</a:t>
            </a:r>
            <a:endParaRPr lang="en-US" sz="2738" spc="54" dirty="0">
              <a:solidFill>
                <a:srgbClr val="263F6B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654472" y="8519798"/>
            <a:ext cx="4694852" cy="46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UJI E.COLI (SNI 2332.1:2015)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23186" y="5251234"/>
            <a:ext cx="4694852" cy="995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BORAKS, METHANIL YELLOW,  RHODAMIN B (TEST KIT)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417537" y="4209235"/>
            <a:ext cx="5564718" cy="71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738" spc="54" dirty="0">
                <a:solidFill>
                  <a:srgbClr val="263F6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PENGUJIAN KIMIA</a:t>
            </a:r>
          </a:p>
          <a:p>
            <a:pPr algn="ctr">
              <a:lnSpc>
                <a:spcPts val="2711"/>
              </a:lnSpc>
            </a:pPr>
            <a:endParaRPr lang="en-US" sz="2738" spc="54" dirty="0">
              <a:solidFill>
                <a:srgbClr val="263F6B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376576" y="6889482"/>
            <a:ext cx="4694852" cy="46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KADAR AIR (SNI: 2354.2:2015)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427936" y="8283158"/>
            <a:ext cx="4694852" cy="46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1700" spc="3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KADAR ABU (SNI: 2354.1:2010)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898987" y="1340238"/>
            <a:ext cx="25783492" cy="12805083"/>
          </a:xfrm>
          <a:prstGeom prst="rect">
            <a:avLst/>
          </a:prstGeom>
          <a:solidFill>
            <a:srgbClr val="545454">
              <a:alpha val="4706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2278000" y="2749843"/>
            <a:ext cx="9990200" cy="5213058"/>
            <a:chOff x="0" y="0"/>
            <a:chExt cx="1964790" cy="19797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4790" cy="1979717"/>
            </a:xfrm>
            <a:custGeom>
              <a:avLst/>
              <a:gdLst/>
              <a:ahLst/>
              <a:cxnLst/>
              <a:rect l="l" t="t" r="r" b="b"/>
              <a:pathLst>
                <a:path w="1964790" h="1979717">
                  <a:moveTo>
                    <a:pt x="1840330" y="1979717"/>
                  </a:moveTo>
                  <a:lnTo>
                    <a:pt x="124460" y="1979717"/>
                  </a:lnTo>
                  <a:cubicBezTo>
                    <a:pt x="55880" y="1979717"/>
                    <a:pt x="0" y="1923837"/>
                    <a:pt x="0" y="18552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40330" y="0"/>
                  </a:lnTo>
                  <a:cubicBezTo>
                    <a:pt x="1908910" y="0"/>
                    <a:pt x="1964790" y="55880"/>
                    <a:pt x="1964790" y="124460"/>
                  </a:cubicBezTo>
                  <a:lnTo>
                    <a:pt x="1964790" y="1855257"/>
                  </a:lnTo>
                  <a:cubicBezTo>
                    <a:pt x="1964790" y="1923837"/>
                    <a:pt x="1908910" y="1979717"/>
                    <a:pt x="1840330" y="1979717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509796" y="3314701"/>
            <a:ext cx="5385898" cy="4038599"/>
            <a:chOff x="0" y="0"/>
            <a:chExt cx="1964790" cy="17358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64790" cy="1735870"/>
            </a:xfrm>
            <a:custGeom>
              <a:avLst/>
              <a:gdLst/>
              <a:ahLst/>
              <a:cxnLst/>
              <a:rect l="l" t="t" r="r" b="b"/>
              <a:pathLst>
                <a:path w="1964790" h="1735870">
                  <a:moveTo>
                    <a:pt x="1840330" y="1735869"/>
                  </a:moveTo>
                  <a:lnTo>
                    <a:pt x="124460" y="1735869"/>
                  </a:lnTo>
                  <a:cubicBezTo>
                    <a:pt x="55880" y="1735869"/>
                    <a:pt x="0" y="1679990"/>
                    <a:pt x="0" y="16114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40330" y="0"/>
                  </a:lnTo>
                  <a:cubicBezTo>
                    <a:pt x="1908910" y="0"/>
                    <a:pt x="1964790" y="55880"/>
                    <a:pt x="1964790" y="124460"/>
                  </a:cubicBezTo>
                  <a:lnTo>
                    <a:pt x="1964790" y="1611410"/>
                  </a:lnTo>
                  <a:cubicBezTo>
                    <a:pt x="1964790" y="1679990"/>
                    <a:pt x="1908910" y="1735870"/>
                    <a:pt x="1840330" y="1735870"/>
                  </a:cubicBezTo>
                  <a:close/>
                </a:path>
              </a:pathLst>
            </a:custGeom>
            <a:solidFill>
              <a:srgbClr val="263F6B"/>
            </a:solidFill>
          </p:spPr>
        </p:sp>
      </p:grpSp>
      <p:sp>
        <p:nvSpPr>
          <p:cNvPr id="7" name="AutoShape 7"/>
          <p:cNvSpPr/>
          <p:nvPr/>
        </p:nvSpPr>
        <p:spPr>
          <a:xfrm flipH="1" flipV="1">
            <a:off x="11397464" y="5411428"/>
            <a:ext cx="1112333" cy="1230065"/>
          </a:xfrm>
          <a:prstGeom prst="line">
            <a:avLst/>
          </a:prstGeom>
          <a:ln w="47625" cap="rnd">
            <a:solidFill>
              <a:srgbClr val="263F6B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 rot="-2700000">
            <a:off x="15641497" y="90433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9" name="AutoShape 9"/>
          <p:cNvSpPr/>
          <p:nvPr/>
        </p:nvSpPr>
        <p:spPr>
          <a:xfrm rot="-1982304">
            <a:off x="-2646503" y="-1243700"/>
            <a:ext cx="5293007" cy="2487400"/>
          </a:xfrm>
          <a:prstGeom prst="rect">
            <a:avLst/>
          </a:prstGeom>
          <a:solidFill>
            <a:srgbClr val="213559"/>
          </a:solidFill>
        </p:spPr>
      </p:sp>
      <p:sp>
        <p:nvSpPr>
          <p:cNvPr id="10" name="Freeform 10"/>
          <p:cNvSpPr/>
          <p:nvPr/>
        </p:nvSpPr>
        <p:spPr>
          <a:xfrm rot="10609565">
            <a:off x="-1417130" y="6293556"/>
            <a:ext cx="4020652" cy="4114800"/>
          </a:xfrm>
          <a:custGeom>
            <a:avLst/>
            <a:gdLst/>
            <a:ahLst/>
            <a:cxnLst/>
            <a:rect l="l" t="t" r="r" b="b"/>
            <a:pathLst>
              <a:path w="4020652" h="4114800">
                <a:moveTo>
                  <a:pt x="0" y="0"/>
                </a:moveTo>
                <a:lnTo>
                  <a:pt x="4020652" y="0"/>
                </a:lnTo>
                <a:lnTo>
                  <a:pt x="4020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951465" y="380245"/>
            <a:ext cx="3888736" cy="2369597"/>
            <a:chOff x="0" y="0"/>
            <a:chExt cx="6045200" cy="4064000"/>
          </a:xfrm>
        </p:grpSpPr>
        <p:sp>
          <p:nvSpPr>
            <p:cNvPr id="15" name="Freeform 15"/>
            <p:cNvSpPr/>
            <p:nvPr/>
          </p:nvSpPr>
          <p:spPr>
            <a:xfrm>
              <a:off x="45720" y="69850"/>
              <a:ext cx="5943600" cy="3977640"/>
            </a:xfrm>
            <a:custGeom>
              <a:avLst/>
              <a:gdLst/>
              <a:ahLst/>
              <a:cxnLst/>
              <a:rect l="l" t="t" r="r" b="b"/>
              <a:pathLst>
                <a:path w="5943600" h="3977640">
                  <a:moveTo>
                    <a:pt x="5943600" y="3977640"/>
                  </a:moveTo>
                  <a:lnTo>
                    <a:pt x="0" y="3977640"/>
                  </a:lnTo>
                  <a:lnTo>
                    <a:pt x="0" y="0"/>
                  </a:lnTo>
                  <a:lnTo>
                    <a:pt x="5943600" y="0"/>
                  </a:lnTo>
                  <a:lnTo>
                    <a:pt x="5943600" y="3977640"/>
                  </a:lnTo>
                  <a:close/>
                </a:path>
              </a:pathLst>
            </a:custGeom>
            <a:blipFill>
              <a:blip r:embed="rId4"/>
              <a:stretch>
                <a:fillRect t="-11015" b="-11015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6045200" cy="4064000"/>
            </a:xfrm>
            <a:custGeom>
              <a:avLst/>
              <a:gdLst/>
              <a:ahLst/>
              <a:cxnLst/>
              <a:rect l="l" t="t" r="r" b="b"/>
              <a:pathLst>
                <a:path w="6045200" h="4064000">
                  <a:moveTo>
                    <a:pt x="6045200" y="4064000"/>
                  </a:moveTo>
                  <a:lnTo>
                    <a:pt x="0" y="4064000"/>
                  </a:lnTo>
                  <a:lnTo>
                    <a:pt x="0" y="0"/>
                  </a:lnTo>
                  <a:lnTo>
                    <a:pt x="6045200" y="0"/>
                  </a:lnTo>
                  <a:lnTo>
                    <a:pt x="6045200" y="4064000"/>
                  </a:lnTo>
                  <a:close/>
                </a:path>
              </a:pathLst>
            </a:custGeom>
            <a:blipFill>
              <a:blip r:embed="rId5"/>
              <a:stretch>
                <a:fillRect l="-13" r="-13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2438400" y="4015467"/>
            <a:ext cx="9515230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50"/>
              </a:lnSpc>
            </a:pP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Telah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Mendapat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Pengakuan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Dari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Kan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2000" spc="50" dirty="0" smtClea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250"/>
              </a:lnSpc>
            </a:pP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Sertifikat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Akreditasi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(LP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1363-IDN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algn="just">
              <a:lnSpc>
                <a:spcPts val="3250"/>
              </a:lnSpc>
            </a:pP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Ruang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Lingkup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2000" spc="50" dirty="0" smtClea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 algn="just">
              <a:lnSpc>
                <a:spcPts val="3250"/>
              </a:lnSpc>
              <a:buAutoNum type="arabicPeriod"/>
            </a:pP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Sensori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Organoleptik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marL="457200" indent="-457200" algn="just">
              <a:lnSpc>
                <a:spcPts val="3250"/>
              </a:lnSpc>
              <a:buAutoNum type="arabicPeriod"/>
            </a:pP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Angka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Lempeng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Total (ALT), </a:t>
            </a:r>
          </a:p>
          <a:p>
            <a:pPr marL="457200" indent="-457200" algn="just">
              <a:lnSpc>
                <a:spcPts val="3250"/>
              </a:lnSpc>
              <a:buAutoNum type="arabicPeriod"/>
            </a:pP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Ecoli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Kadar Air </a:t>
            </a: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57200" indent="-457200" algn="just">
              <a:lnSpc>
                <a:spcPts val="3250"/>
              </a:lnSpc>
              <a:buAutoNum type="arabicPeriod"/>
            </a:pP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Kadar Abu </a:t>
            </a:r>
          </a:p>
          <a:p>
            <a:pPr algn="just">
              <a:lnSpc>
                <a:spcPts val="3250"/>
              </a:lnSpc>
            </a:pP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Menerapkan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Secara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Konsisten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ISO/IEC 17025 : 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20177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Sebagai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Persyaratan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Umum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Kompetensi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Laboratorium</a:t>
            </a:r>
            <a:r>
              <a:rPr lang="en-US" sz="20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Pengujian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20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r>
              <a:rPr lang="en-US" sz="20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Kalibrasi</a:t>
            </a:r>
            <a:endParaRPr lang="en-US" sz="2000" spc="5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250"/>
              </a:lnSpc>
            </a:pPr>
            <a:endParaRPr lang="en-US" sz="2000" spc="5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Freeform 18"/>
          <p:cNvSpPr/>
          <p:nvPr/>
        </p:nvSpPr>
        <p:spPr>
          <a:xfrm rot="-1981176">
            <a:off x="-2006984" y="-301184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3647399" y="4696877"/>
            <a:ext cx="3779623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4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Sebagai</a:t>
            </a:r>
            <a:r>
              <a:rPr lang="en-US" sz="24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Peserta</a:t>
            </a:r>
            <a:r>
              <a:rPr lang="en-US" sz="24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Uji</a:t>
            </a:r>
            <a:r>
              <a:rPr lang="en-US" sz="24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Banding/</a:t>
            </a:r>
            <a:r>
              <a:rPr lang="en-US" sz="2400" spc="50" dirty="0" err="1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Uji</a:t>
            </a:r>
            <a:r>
              <a:rPr lang="en-US" sz="2400" spc="5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Profisiensi</a:t>
            </a:r>
            <a:r>
              <a:rPr lang="en-US" sz="24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(ALT </a:t>
            </a:r>
            <a:r>
              <a:rPr lang="en-US" sz="24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US" sz="24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Ecoli</a:t>
            </a:r>
            <a:r>
              <a:rPr lang="en-US" sz="24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2400" spc="5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Penyelenggara</a:t>
            </a:r>
            <a:r>
              <a:rPr lang="en-US" sz="24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00" spc="5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BUSKIPM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00800" y="3103104"/>
            <a:ext cx="41131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18 </a:t>
            </a:r>
            <a:r>
              <a:rPr lang="en-US" sz="2500" spc="50" dirty="0" err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Desember</a:t>
            </a:r>
            <a:r>
              <a:rPr lang="en-US" sz="2500" spc="5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2500" spc="50" dirty="0" smtClean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2024</a:t>
            </a:r>
            <a:endParaRPr lang="en-US" sz="2500" spc="50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553464" y="3917608"/>
            <a:ext cx="3732198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 dirty="0" err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Tahun</a:t>
            </a:r>
            <a:r>
              <a:rPr lang="en-US" sz="2500" spc="50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2019 - 2024</a:t>
            </a:r>
          </a:p>
        </p:txBody>
      </p:sp>
      <p:sp>
        <p:nvSpPr>
          <p:cNvPr id="22" name="TextBox 22"/>
          <p:cNvSpPr txBox="1"/>
          <p:nvPr/>
        </p:nvSpPr>
        <p:spPr>
          <a:xfrm rot="16200000">
            <a:off x="-2725341" y="4635960"/>
            <a:ext cx="94296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53"/>
              </a:lnSpc>
            </a:pPr>
            <a:r>
              <a:rPr lang="en-US" sz="4000" spc="-268" dirty="0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UPAYA </a:t>
            </a:r>
            <a:r>
              <a:rPr lang="en-US" sz="4000" spc="-268" dirty="0" smtClean="0">
                <a:solidFill>
                  <a:srgbClr val="263F6B"/>
                </a:solidFill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YANG ELAH DILAKSANAKAN</a:t>
            </a:r>
            <a:endParaRPr lang="en-US" sz="4000" spc="-268" dirty="0">
              <a:solidFill>
                <a:srgbClr val="263F6B"/>
              </a:solidFill>
              <a:latin typeface="Montserrat Ultra-Bold Italics"/>
              <a:ea typeface="Montserrat Ultra-Bold Italics"/>
              <a:cs typeface="Montserrat Ultra-Bold Italics"/>
              <a:sym typeface="Montserrat Ultra-Bold Italics"/>
            </a:endParaRPr>
          </a:p>
        </p:txBody>
      </p:sp>
      <p:pic>
        <p:nvPicPr>
          <p:cNvPr id="1026" name="Picture 2" descr="C:\Users\globa\Downloads\WhatsApp Image 2025-05-27 at 10.49.3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268318"/>
            <a:ext cx="3200399" cy="221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loba\Downloads\WhatsApp Image 2025-05-27 at 10.49.30 (1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16" y="163734"/>
            <a:ext cx="3149044" cy="20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5"/>
          <p:cNvGrpSpPr/>
          <p:nvPr/>
        </p:nvGrpSpPr>
        <p:grpSpPr>
          <a:xfrm>
            <a:off x="2438400" y="8247395"/>
            <a:ext cx="14365855" cy="1696706"/>
            <a:chOff x="-819950" y="71763"/>
            <a:chExt cx="2733667" cy="1664107"/>
          </a:xfrm>
        </p:grpSpPr>
        <p:sp>
          <p:nvSpPr>
            <p:cNvPr id="24" name="Freeform 6"/>
            <p:cNvSpPr/>
            <p:nvPr/>
          </p:nvSpPr>
          <p:spPr>
            <a:xfrm>
              <a:off x="-819950" y="71763"/>
              <a:ext cx="2733667" cy="1664107"/>
            </a:xfrm>
            <a:custGeom>
              <a:avLst/>
              <a:gdLst/>
              <a:ahLst/>
              <a:cxnLst/>
              <a:rect l="l" t="t" r="r" b="b"/>
              <a:pathLst>
                <a:path w="1964790" h="1735870">
                  <a:moveTo>
                    <a:pt x="1840330" y="1735869"/>
                  </a:moveTo>
                  <a:lnTo>
                    <a:pt x="124460" y="1735869"/>
                  </a:lnTo>
                  <a:cubicBezTo>
                    <a:pt x="55880" y="1735869"/>
                    <a:pt x="0" y="1679990"/>
                    <a:pt x="0" y="16114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40330" y="0"/>
                  </a:lnTo>
                  <a:cubicBezTo>
                    <a:pt x="1908910" y="0"/>
                    <a:pt x="1964790" y="55880"/>
                    <a:pt x="1964790" y="124460"/>
                  </a:cubicBezTo>
                  <a:lnTo>
                    <a:pt x="1964790" y="1611410"/>
                  </a:lnTo>
                  <a:cubicBezTo>
                    <a:pt x="1964790" y="1679990"/>
                    <a:pt x="1908910" y="1735870"/>
                    <a:pt x="1840330" y="1735870"/>
                  </a:cubicBezTo>
                  <a:close/>
                </a:path>
              </a:pathLst>
            </a:custGeom>
            <a:solidFill>
              <a:srgbClr val="263F6B"/>
            </a:solidFill>
          </p:spPr>
          <p:txBody>
            <a:bodyPr/>
            <a:lstStyle/>
            <a:p>
              <a:pPr algn="just"/>
              <a:r>
                <a:rPr lang="en-US" sz="2400" dirty="0" err="1" smtClean="0">
                  <a:solidFill>
                    <a:schemeClr val="bg1"/>
                  </a:solidFill>
                </a:rPr>
                <a:t>Karena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belum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memenuhi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persyaratan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sebagai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laboratorium</a:t>
              </a:r>
              <a:r>
                <a:rPr lang="en-US" sz="2400" dirty="0" smtClean="0">
                  <a:solidFill>
                    <a:schemeClr val="bg1"/>
                  </a:solidFill>
                </a:rPr>
                <a:t> 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terAkreditasi</a:t>
              </a:r>
              <a:r>
                <a:rPr lang="en-US" sz="2400" dirty="0" smtClean="0">
                  <a:solidFill>
                    <a:schemeClr val="bg1"/>
                  </a:solidFill>
                </a:rPr>
                <a:t>,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pada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tanggal</a:t>
              </a:r>
              <a:r>
                <a:rPr lang="en-US" sz="2400" dirty="0" smtClean="0">
                  <a:solidFill>
                    <a:schemeClr val="bg1"/>
                  </a:solidFill>
                </a:rPr>
                <a:t> 2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Juni</a:t>
              </a:r>
              <a:r>
                <a:rPr lang="en-US" sz="2400" dirty="0" smtClean="0">
                  <a:solidFill>
                    <a:schemeClr val="bg1"/>
                  </a:solidFill>
                </a:rPr>
                <a:t> 2026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Laboratorium</a:t>
              </a:r>
              <a:r>
                <a:rPr lang="en-US" sz="2400" dirty="0" smtClean="0">
                  <a:solidFill>
                    <a:schemeClr val="bg1"/>
                  </a:solidFill>
                </a:rPr>
                <a:t> UPT.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Penerapan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Mutu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Hasil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Perikanan</a:t>
              </a:r>
              <a:r>
                <a:rPr lang="en-US" sz="2400" dirty="0" smtClean="0">
                  <a:solidFill>
                    <a:schemeClr val="bg1"/>
                  </a:solidFill>
                </a:rPr>
                <a:t> (</a:t>
              </a:r>
              <a:r>
                <a:rPr lang="en-US" sz="2000" spc="5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LP</a:t>
              </a:r>
              <a:r>
                <a:rPr lang="en-US" sz="2000" spc="50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1363-IDN</a:t>
              </a:r>
              <a:r>
                <a:rPr lang="en-US" sz="2000" spc="50" dirty="0" smtClean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telah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dibekukan</a:t>
              </a:r>
              <a:r>
                <a:rPr lang="en-US" sz="2400" dirty="0" smtClean="0">
                  <a:solidFill>
                    <a:schemeClr val="bg1"/>
                  </a:solidFill>
                </a:rPr>
                <a:t> status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Akreditasinya</a:t>
              </a:r>
              <a:r>
                <a:rPr lang="en-US" sz="2400" dirty="0" smtClean="0">
                  <a:solidFill>
                    <a:schemeClr val="bg1"/>
                  </a:solidFill>
                </a:rPr>
                <a:t> 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oleh</a:t>
              </a:r>
              <a:r>
                <a:rPr lang="en-US" sz="2400" dirty="0" smtClean="0">
                  <a:solidFill>
                    <a:schemeClr val="bg1"/>
                  </a:solidFill>
                </a:rPr>
                <a:t> KAN.</a:t>
              </a:r>
            </a:p>
            <a:p>
              <a:pPr algn="just"/>
              <a:r>
                <a:rPr lang="en-US" sz="2400" dirty="0" smtClean="0">
                  <a:solidFill>
                    <a:schemeClr val="bg1"/>
                  </a:solidFill>
                </a:rPr>
                <a:t>Dan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saat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ini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tim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Manajemen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masih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dalam</a:t>
              </a:r>
              <a:r>
                <a:rPr lang="en-US" sz="2400" dirty="0" smtClean="0">
                  <a:solidFill>
                    <a:schemeClr val="bg1"/>
                  </a:solidFill>
                </a:rPr>
                <a:t> proses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perbaikan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</a:rPr>
                <a:t>agar status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Pembekuan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Akreditasi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segera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dicabut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938</Words>
  <Application>Microsoft Office PowerPoint</Application>
  <PresentationFormat>Custom</PresentationFormat>
  <Paragraphs>247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Montserrat</vt:lpstr>
      <vt:lpstr>Montserrat Italics</vt:lpstr>
      <vt:lpstr>Montserrat Ultra-Bold</vt:lpstr>
      <vt:lpstr>Montserrat Bold Italics</vt:lpstr>
      <vt:lpstr>Montserrat Classic</vt:lpstr>
      <vt:lpstr>Agency FB</vt:lpstr>
      <vt:lpstr>Montserrat Bold</vt:lpstr>
      <vt:lpstr>Montserrat Ultra-Bold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UPT PMHP</dc:title>
  <dc:creator>ASUS</dc:creator>
  <cp:lastModifiedBy>globalall0000@gmail.com</cp:lastModifiedBy>
  <cp:revision>19</cp:revision>
  <dcterms:created xsi:type="dcterms:W3CDTF">2006-08-16T00:00:00Z</dcterms:created>
  <dcterms:modified xsi:type="dcterms:W3CDTF">2026-06-11T08:47:14Z</dcterms:modified>
  <dc:identifier>DAFyI-Pde7Y</dc:identifier>
</cp:coreProperties>
</file>